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6" r:id="rId1"/>
  </p:sldMasterIdLst>
  <p:notesMasterIdLst>
    <p:notesMasterId r:id="rId101"/>
  </p:notesMasterIdLst>
  <p:handoutMasterIdLst>
    <p:handoutMasterId r:id="rId102"/>
  </p:handoutMasterIdLst>
  <p:sldIdLst>
    <p:sldId id="339" r:id="rId2"/>
    <p:sldId id="795" r:id="rId3"/>
    <p:sldId id="860" r:id="rId4"/>
    <p:sldId id="861" r:id="rId5"/>
    <p:sldId id="862" r:id="rId6"/>
    <p:sldId id="863" r:id="rId7"/>
    <p:sldId id="937" r:id="rId8"/>
    <p:sldId id="939" r:id="rId9"/>
    <p:sldId id="864" r:id="rId10"/>
    <p:sldId id="938" r:id="rId11"/>
    <p:sldId id="865" r:id="rId12"/>
    <p:sldId id="866" r:id="rId13"/>
    <p:sldId id="867" r:id="rId14"/>
    <p:sldId id="868" r:id="rId15"/>
    <p:sldId id="869" r:id="rId16"/>
    <p:sldId id="871" r:id="rId17"/>
    <p:sldId id="870" r:id="rId18"/>
    <p:sldId id="873" r:id="rId19"/>
    <p:sldId id="874" r:id="rId20"/>
    <p:sldId id="872" r:id="rId21"/>
    <p:sldId id="876" r:id="rId22"/>
    <p:sldId id="879" r:id="rId23"/>
    <p:sldId id="903" r:id="rId24"/>
    <p:sldId id="904" r:id="rId25"/>
    <p:sldId id="905" r:id="rId26"/>
    <p:sldId id="924" r:id="rId27"/>
    <p:sldId id="925" r:id="rId28"/>
    <p:sldId id="926" r:id="rId29"/>
    <p:sldId id="877" r:id="rId30"/>
    <p:sldId id="878" r:id="rId31"/>
    <p:sldId id="906" r:id="rId32"/>
    <p:sldId id="907" r:id="rId33"/>
    <p:sldId id="908" r:id="rId34"/>
    <p:sldId id="948" r:id="rId35"/>
    <p:sldId id="909" r:id="rId36"/>
    <p:sldId id="949" r:id="rId37"/>
    <p:sldId id="912" r:id="rId38"/>
    <p:sldId id="950" r:id="rId39"/>
    <p:sldId id="910" r:id="rId40"/>
    <p:sldId id="940" r:id="rId41"/>
    <p:sldId id="941" r:id="rId42"/>
    <p:sldId id="936" r:id="rId43"/>
    <p:sldId id="882" r:id="rId44"/>
    <p:sldId id="883" r:id="rId45"/>
    <p:sldId id="946" r:id="rId46"/>
    <p:sldId id="896" r:id="rId47"/>
    <p:sldId id="897" r:id="rId48"/>
    <p:sldId id="884" r:id="rId49"/>
    <p:sldId id="885" r:id="rId50"/>
    <p:sldId id="900" r:id="rId51"/>
    <p:sldId id="951" r:id="rId52"/>
    <p:sldId id="952" r:id="rId53"/>
    <p:sldId id="954" r:id="rId54"/>
    <p:sldId id="955" r:id="rId55"/>
    <p:sldId id="956" r:id="rId56"/>
    <p:sldId id="957" r:id="rId57"/>
    <p:sldId id="959" r:id="rId58"/>
    <p:sldId id="960" r:id="rId59"/>
    <p:sldId id="961" r:id="rId60"/>
    <p:sldId id="958" r:id="rId61"/>
    <p:sldId id="962" r:id="rId62"/>
    <p:sldId id="886" r:id="rId63"/>
    <p:sldId id="898" r:id="rId64"/>
    <p:sldId id="964" r:id="rId65"/>
    <p:sldId id="887" r:id="rId66"/>
    <p:sldId id="888" r:id="rId67"/>
    <p:sldId id="967" r:id="rId68"/>
    <p:sldId id="966" r:id="rId69"/>
    <p:sldId id="969" r:id="rId70"/>
    <p:sldId id="970" r:id="rId71"/>
    <p:sldId id="973" r:id="rId72"/>
    <p:sldId id="974" r:id="rId73"/>
    <p:sldId id="975" r:id="rId74"/>
    <p:sldId id="971" r:id="rId75"/>
    <p:sldId id="972" r:id="rId76"/>
    <p:sldId id="889" r:id="rId77"/>
    <p:sldId id="985" r:id="rId78"/>
    <p:sldId id="891" r:id="rId79"/>
    <p:sldId id="892" r:id="rId80"/>
    <p:sldId id="893" r:id="rId81"/>
    <p:sldId id="895" r:id="rId82"/>
    <p:sldId id="915" r:id="rId83"/>
    <p:sldId id="976" r:id="rId84"/>
    <p:sldId id="979" r:id="rId85"/>
    <p:sldId id="977" r:id="rId86"/>
    <p:sldId id="978" r:id="rId87"/>
    <p:sldId id="980" r:id="rId88"/>
    <p:sldId id="981" r:id="rId89"/>
    <p:sldId id="982" r:id="rId90"/>
    <p:sldId id="983" r:id="rId91"/>
    <p:sldId id="988" r:id="rId92"/>
    <p:sldId id="989" r:id="rId93"/>
    <p:sldId id="990" r:id="rId94"/>
    <p:sldId id="991" r:id="rId95"/>
    <p:sldId id="992" r:id="rId96"/>
    <p:sldId id="993" r:id="rId97"/>
    <p:sldId id="994" r:id="rId98"/>
    <p:sldId id="995" r:id="rId99"/>
    <p:sldId id="996" r:id="rId10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00" autoAdjust="0"/>
    <p:restoredTop sz="93780" autoAdjust="0"/>
  </p:normalViewPr>
  <p:slideViewPr>
    <p:cSldViewPr>
      <p:cViewPr varScale="1">
        <p:scale>
          <a:sx n="70" d="100"/>
          <a:sy n="70" d="100"/>
        </p:scale>
        <p:origin x="62" y="105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6" d="100"/>
          <a:sy n="66" d="100"/>
        </p:scale>
        <p:origin x="2299" y="6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FA0B48-C4ED-40EE-83E5-E65B8671ADE0}" type="datetimeFigureOut">
              <a:rPr lang="ko-KR" altLang="en-US" smtClean="0"/>
              <a:t>21-07-20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433F8A-D4A8-45A6-8D10-58B6391A5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18279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8057B7-EFC7-4AC6-B479-CDD44EB7D654}" type="datetimeFigureOut">
              <a:rPr lang="ko-KR" altLang="en-US" smtClean="0"/>
              <a:t>21-07-20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EDD92F-6552-427E-B1F2-FAEB3F7EF1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77293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defTabSz="97520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097769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18513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88038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9455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55571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37748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31892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03285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66782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878403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08823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400355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742873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292945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541798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725805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950778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620838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635052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361126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225012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38579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81670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571796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51998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799634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688499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978670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973783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299491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274692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555361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41013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077871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508243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077730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346532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811594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648725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403398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652856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05199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57311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13536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911549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717423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84998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658972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589477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480293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769838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739845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309828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728523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57367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51315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73455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35310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52685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09720" y="3643314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Candara" panose="020E0502030303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0" lang="ko-KR" altLang="en-US"/>
              <a:t>마스터 부제목 스타일 편집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C3DFC-D19E-4489-81A0-2BEACF4D5BEA}" type="datetime1">
              <a:rPr lang="ko-KR" altLang="en-US" smtClean="0"/>
              <a:t>21-07-20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200"/>
            </a:lvl1pPr>
          </a:lstStyle>
          <a:p>
            <a:r>
              <a:rPr lang="en-US" altLang="ko-KR" dirty="0"/>
              <a:t>Chapter 1 – Basic concepts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10978752" y="6520260"/>
            <a:ext cx="1165920" cy="365125"/>
          </a:xfrm>
        </p:spPr>
        <p:txBody>
          <a:bodyPr/>
          <a:lstStyle/>
          <a:p>
            <a:fld id="{9085FD98-BA4B-4537-9251-5519BF53286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grpSp>
        <p:nvGrpSpPr>
          <p:cNvPr id="7" name="그룹 6"/>
          <p:cNvGrpSpPr/>
          <p:nvPr/>
        </p:nvGrpSpPr>
        <p:grpSpPr>
          <a:xfrm>
            <a:off x="95210" y="87922"/>
            <a:ext cx="336161" cy="244734"/>
            <a:chOff x="13317" y="34771"/>
            <a:chExt cx="956569" cy="1006475"/>
          </a:xfrm>
        </p:grpSpPr>
        <p:sp>
          <p:nvSpPr>
            <p:cNvPr id="15" name="자유형 14"/>
            <p:cNvSpPr>
              <a:spLocks/>
            </p:cNvSpPr>
            <p:nvPr/>
          </p:nvSpPr>
          <p:spPr bwMode="gray">
            <a:xfrm>
              <a:off x="356217" y="34771"/>
              <a:ext cx="315913" cy="314325"/>
            </a:xfrm>
            <a:custGeom>
              <a:avLst/>
              <a:gdLst/>
              <a:ahLst/>
              <a:cxnLst>
                <a:cxn ang="0">
                  <a:pos x="94" y="723"/>
                </a:cxn>
                <a:cxn ang="0">
                  <a:pos x="655" y="725"/>
                </a:cxn>
                <a:cxn ang="0">
                  <a:pos x="727" y="657"/>
                </a:cxn>
                <a:cxn ang="0">
                  <a:pos x="725" y="77"/>
                </a:cxn>
                <a:cxn ang="0">
                  <a:pos x="659" y="5"/>
                </a:cxn>
                <a:cxn ang="0">
                  <a:pos x="97" y="5"/>
                </a:cxn>
                <a:cxn ang="0">
                  <a:pos x="14" y="76"/>
                </a:cxn>
                <a:cxn ang="0">
                  <a:pos x="13" y="654"/>
                </a:cxn>
                <a:cxn ang="0">
                  <a:pos x="94" y="723"/>
                </a:cxn>
              </a:cxnLst>
              <a:rect l="0" t="0" r="0" b="0"/>
              <a:pathLst>
                <a:path w="727" h="725">
                  <a:moveTo>
                    <a:pt x="94" y="723"/>
                  </a:moveTo>
                  <a:cubicBezTo>
                    <a:pt x="94" y="723"/>
                    <a:pt x="375" y="725"/>
                    <a:pt x="655" y="725"/>
                  </a:cubicBezTo>
                  <a:cubicBezTo>
                    <a:pt x="716" y="716"/>
                    <a:pt x="727" y="657"/>
                    <a:pt x="727" y="657"/>
                  </a:cubicBezTo>
                  <a:cubicBezTo>
                    <a:pt x="727" y="657"/>
                    <a:pt x="726" y="367"/>
                    <a:pt x="725" y="77"/>
                  </a:cubicBezTo>
                  <a:cubicBezTo>
                    <a:pt x="722" y="9"/>
                    <a:pt x="659" y="5"/>
                    <a:pt x="659" y="5"/>
                  </a:cubicBezTo>
                  <a:cubicBezTo>
                    <a:pt x="659" y="5"/>
                    <a:pt x="378" y="5"/>
                    <a:pt x="97" y="5"/>
                  </a:cubicBezTo>
                  <a:cubicBezTo>
                    <a:pt x="14" y="0"/>
                    <a:pt x="14" y="76"/>
                    <a:pt x="14" y="76"/>
                  </a:cubicBezTo>
                  <a:cubicBezTo>
                    <a:pt x="14" y="76"/>
                    <a:pt x="0" y="546"/>
                    <a:pt x="13" y="654"/>
                  </a:cubicBezTo>
                  <a:cubicBezTo>
                    <a:pt x="13" y="654"/>
                    <a:pt x="19" y="723"/>
                    <a:pt x="94" y="723"/>
                  </a:cubicBez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anchor="ctr" compatLnSpc="1"/>
            <a:lstStyle/>
            <a:p>
              <a:endParaRPr kumimoji="0" lang="ko-KR" altLang="en-US" sz="1800"/>
            </a:p>
          </p:txBody>
        </p:sp>
        <p:sp>
          <p:nvSpPr>
            <p:cNvPr id="16" name="자유형 15"/>
            <p:cNvSpPr>
              <a:spLocks/>
            </p:cNvSpPr>
            <p:nvPr/>
          </p:nvSpPr>
          <p:spPr bwMode="gray">
            <a:xfrm>
              <a:off x="13317" y="726921"/>
              <a:ext cx="314325" cy="314325"/>
            </a:xfrm>
            <a:custGeom>
              <a:avLst/>
              <a:gdLst/>
              <a:ahLst/>
              <a:cxnLst>
                <a:cxn ang="0">
                  <a:pos x="94" y="723"/>
                </a:cxn>
                <a:cxn ang="0">
                  <a:pos x="655" y="725"/>
                </a:cxn>
                <a:cxn ang="0">
                  <a:pos x="727" y="657"/>
                </a:cxn>
                <a:cxn ang="0">
                  <a:pos x="725" y="77"/>
                </a:cxn>
                <a:cxn ang="0">
                  <a:pos x="659" y="5"/>
                </a:cxn>
                <a:cxn ang="0">
                  <a:pos x="97" y="5"/>
                </a:cxn>
                <a:cxn ang="0">
                  <a:pos x="14" y="76"/>
                </a:cxn>
                <a:cxn ang="0">
                  <a:pos x="13" y="654"/>
                </a:cxn>
                <a:cxn ang="0">
                  <a:pos x="94" y="723"/>
                </a:cxn>
              </a:cxnLst>
              <a:rect l="0" t="0" r="0" b="0"/>
              <a:pathLst>
                <a:path w="727" h="725">
                  <a:moveTo>
                    <a:pt x="94" y="723"/>
                  </a:moveTo>
                  <a:cubicBezTo>
                    <a:pt x="94" y="723"/>
                    <a:pt x="375" y="725"/>
                    <a:pt x="655" y="725"/>
                  </a:cubicBezTo>
                  <a:cubicBezTo>
                    <a:pt x="716" y="716"/>
                    <a:pt x="727" y="657"/>
                    <a:pt x="727" y="657"/>
                  </a:cubicBezTo>
                  <a:cubicBezTo>
                    <a:pt x="727" y="657"/>
                    <a:pt x="726" y="367"/>
                    <a:pt x="725" y="77"/>
                  </a:cubicBezTo>
                  <a:cubicBezTo>
                    <a:pt x="722" y="9"/>
                    <a:pt x="659" y="5"/>
                    <a:pt x="659" y="5"/>
                  </a:cubicBezTo>
                  <a:cubicBezTo>
                    <a:pt x="659" y="5"/>
                    <a:pt x="378" y="5"/>
                    <a:pt x="97" y="5"/>
                  </a:cubicBezTo>
                  <a:cubicBezTo>
                    <a:pt x="14" y="0"/>
                    <a:pt x="14" y="76"/>
                    <a:pt x="14" y="76"/>
                  </a:cubicBezTo>
                  <a:cubicBezTo>
                    <a:pt x="14" y="76"/>
                    <a:pt x="0" y="546"/>
                    <a:pt x="13" y="654"/>
                  </a:cubicBezTo>
                  <a:cubicBezTo>
                    <a:pt x="13" y="654"/>
                    <a:pt x="19" y="723"/>
                    <a:pt x="94" y="723"/>
                  </a:cubicBez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anchor="ctr" compatLnSpc="1"/>
            <a:lstStyle/>
            <a:p>
              <a:endParaRPr kumimoji="0" lang="ko-KR" altLang="en-US" sz="1800"/>
            </a:p>
          </p:txBody>
        </p:sp>
        <p:sp>
          <p:nvSpPr>
            <p:cNvPr id="17" name="자유형 16"/>
            <p:cNvSpPr>
              <a:spLocks/>
            </p:cNvSpPr>
            <p:nvPr/>
          </p:nvSpPr>
          <p:spPr bwMode="gray">
            <a:xfrm>
              <a:off x="16492" y="34771"/>
              <a:ext cx="315913" cy="314325"/>
            </a:xfrm>
            <a:custGeom>
              <a:avLst/>
              <a:gdLst/>
              <a:ahLst/>
              <a:cxnLst>
                <a:cxn ang="0">
                  <a:pos x="94" y="723"/>
                </a:cxn>
                <a:cxn ang="0">
                  <a:pos x="655" y="725"/>
                </a:cxn>
                <a:cxn ang="0">
                  <a:pos x="727" y="657"/>
                </a:cxn>
                <a:cxn ang="0">
                  <a:pos x="725" y="77"/>
                </a:cxn>
                <a:cxn ang="0">
                  <a:pos x="659" y="5"/>
                </a:cxn>
                <a:cxn ang="0">
                  <a:pos x="97" y="5"/>
                </a:cxn>
                <a:cxn ang="0">
                  <a:pos x="14" y="76"/>
                </a:cxn>
                <a:cxn ang="0">
                  <a:pos x="13" y="654"/>
                </a:cxn>
                <a:cxn ang="0">
                  <a:pos x="94" y="723"/>
                </a:cxn>
              </a:cxnLst>
              <a:rect l="0" t="0" r="0" b="0"/>
              <a:pathLst>
                <a:path w="727" h="725">
                  <a:moveTo>
                    <a:pt x="94" y="723"/>
                  </a:moveTo>
                  <a:cubicBezTo>
                    <a:pt x="94" y="723"/>
                    <a:pt x="375" y="725"/>
                    <a:pt x="655" y="725"/>
                  </a:cubicBezTo>
                  <a:cubicBezTo>
                    <a:pt x="716" y="716"/>
                    <a:pt x="727" y="657"/>
                    <a:pt x="727" y="657"/>
                  </a:cubicBezTo>
                  <a:cubicBezTo>
                    <a:pt x="727" y="657"/>
                    <a:pt x="726" y="367"/>
                    <a:pt x="725" y="77"/>
                  </a:cubicBezTo>
                  <a:cubicBezTo>
                    <a:pt x="722" y="9"/>
                    <a:pt x="659" y="5"/>
                    <a:pt x="659" y="5"/>
                  </a:cubicBezTo>
                  <a:cubicBezTo>
                    <a:pt x="659" y="5"/>
                    <a:pt x="378" y="5"/>
                    <a:pt x="97" y="5"/>
                  </a:cubicBezTo>
                  <a:cubicBezTo>
                    <a:pt x="14" y="0"/>
                    <a:pt x="14" y="76"/>
                    <a:pt x="14" y="76"/>
                  </a:cubicBezTo>
                  <a:cubicBezTo>
                    <a:pt x="14" y="76"/>
                    <a:pt x="0" y="546"/>
                    <a:pt x="13" y="654"/>
                  </a:cubicBezTo>
                  <a:cubicBezTo>
                    <a:pt x="13" y="654"/>
                    <a:pt x="19" y="723"/>
                    <a:pt x="94" y="723"/>
                  </a:cubicBezTo>
                  <a:close/>
                </a:path>
              </a:pathLst>
            </a:custGeom>
            <a:solidFill>
              <a:srgbClr val="3F949A">
                <a:alpha val="6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anchor="ctr" compatLnSpc="1"/>
            <a:lstStyle/>
            <a:p>
              <a:endParaRPr kumimoji="0" lang="ko-KR" altLang="en-US" sz="1800"/>
            </a:p>
          </p:txBody>
        </p:sp>
        <p:sp>
          <p:nvSpPr>
            <p:cNvPr id="19" name="자유형 18"/>
            <p:cNvSpPr>
              <a:spLocks/>
            </p:cNvSpPr>
            <p:nvPr/>
          </p:nvSpPr>
          <p:spPr bwMode="gray">
            <a:xfrm>
              <a:off x="360286" y="376562"/>
              <a:ext cx="609600" cy="653989"/>
            </a:xfrm>
            <a:custGeom>
              <a:avLst/>
              <a:gdLst/>
              <a:ahLst/>
              <a:cxnLst>
                <a:cxn ang="0">
                  <a:pos x="94" y="723"/>
                </a:cxn>
                <a:cxn ang="0">
                  <a:pos x="655" y="725"/>
                </a:cxn>
                <a:cxn ang="0">
                  <a:pos x="727" y="657"/>
                </a:cxn>
                <a:cxn ang="0">
                  <a:pos x="725" y="77"/>
                </a:cxn>
                <a:cxn ang="0">
                  <a:pos x="659" y="5"/>
                </a:cxn>
                <a:cxn ang="0">
                  <a:pos x="97" y="5"/>
                </a:cxn>
                <a:cxn ang="0">
                  <a:pos x="14" y="76"/>
                </a:cxn>
                <a:cxn ang="0">
                  <a:pos x="13" y="654"/>
                </a:cxn>
                <a:cxn ang="0">
                  <a:pos x="94" y="723"/>
                </a:cxn>
              </a:cxnLst>
              <a:rect l="0" t="0" r="0" b="0"/>
              <a:pathLst>
                <a:path w="727" h="725">
                  <a:moveTo>
                    <a:pt x="94" y="723"/>
                  </a:moveTo>
                  <a:cubicBezTo>
                    <a:pt x="94" y="723"/>
                    <a:pt x="375" y="725"/>
                    <a:pt x="655" y="725"/>
                  </a:cubicBezTo>
                  <a:cubicBezTo>
                    <a:pt x="716" y="716"/>
                    <a:pt x="727" y="657"/>
                    <a:pt x="727" y="657"/>
                  </a:cubicBezTo>
                  <a:cubicBezTo>
                    <a:pt x="727" y="657"/>
                    <a:pt x="726" y="367"/>
                    <a:pt x="725" y="77"/>
                  </a:cubicBezTo>
                  <a:cubicBezTo>
                    <a:pt x="722" y="9"/>
                    <a:pt x="659" y="5"/>
                    <a:pt x="659" y="5"/>
                  </a:cubicBezTo>
                  <a:cubicBezTo>
                    <a:pt x="659" y="5"/>
                    <a:pt x="378" y="5"/>
                    <a:pt x="97" y="5"/>
                  </a:cubicBezTo>
                  <a:cubicBezTo>
                    <a:pt x="14" y="0"/>
                    <a:pt x="14" y="76"/>
                    <a:pt x="14" y="76"/>
                  </a:cubicBezTo>
                  <a:cubicBezTo>
                    <a:pt x="14" y="76"/>
                    <a:pt x="0" y="546"/>
                    <a:pt x="13" y="654"/>
                  </a:cubicBezTo>
                  <a:cubicBezTo>
                    <a:pt x="13" y="654"/>
                    <a:pt x="19" y="723"/>
                    <a:pt x="94" y="723"/>
                  </a:cubicBezTo>
                  <a:close/>
                </a:path>
              </a:pathLst>
            </a:custGeom>
            <a:solidFill>
              <a:schemeClr val="accent1">
                <a:alpha val="5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anchor="ctr" compatLnSpc="1"/>
            <a:lstStyle/>
            <a:p>
              <a:endParaRPr kumimoji="0" lang="ko-KR" altLang="en-US" sz="1800"/>
            </a:p>
          </p:txBody>
        </p:sp>
      </p:grpSp>
      <p:sp>
        <p:nvSpPr>
          <p:cNvPr id="21" name="제목 20"/>
          <p:cNvSpPr>
            <a:spLocks noGrp="1"/>
          </p:cNvSpPr>
          <p:nvPr>
            <p:ph type="ctrTitle"/>
          </p:nvPr>
        </p:nvSpPr>
        <p:spPr>
          <a:xfrm>
            <a:off x="609600" y="2285992"/>
            <a:ext cx="10972800" cy="1143000"/>
          </a:xfrm>
        </p:spPr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71461" y="1600203"/>
            <a:ext cx="11010939" cy="4525963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86EA6-D9DB-42E3-9CF4-5FF064BCCBD4}" type="datetime1">
              <a:rPr lang="ko-KR" altLang="en-US" smtClean="0"/>
              <a:t>21-07-20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200"/>
            </a:lvl1pPr>
          </a:lstStyle>
          <a:p>
            <a:r>
              <a:rPr lang="en-US" altLang="ko-KR"/>
              <a:t>Chapter 1 – Basic concepts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5FD98-BA4B-4537-9251-5519BF532862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23968" y="357166"/>
            <a:ext cx="9963181" cy="1000132"/>
          </a:xfrm>
        </p:spPr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19219" y="1857365"/>
            <a:ext cx="9209572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2C130B-BDA3-4432-AD22-7228F2591A72}" type="datetime1">
              <a:rPr lang="ko-KR" altLang="en-US" smtClean="0"/>
              <a:t>21-07-20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Data Structures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5FD98-BA4B-4537-9251-5519BF532862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619219" y="3286125"/>
            <a:ext cx="9220192" cy="1500187"/>
          </a:xfrm>
        </p:spPr>
        <p:txBody>
          <a:bodyPr anchor="t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/>
                </a:solidFill>
              </a:defRPr>
            </a:lvl2pPr>
            <a:lvl3pPr marL="914400" indent="0">
              <a:buNone/>
              <a:defRPr sz="1600">
                <a:solidFill>
                  <a:schemeClr val="tx1"/>
                </a:solidFill>
              </a:defRPr>
            </a:lvl3pPr>
            <a:lvl4pPr marL="1371600" indent="0">
              <a:buNone/>
              <a:defRPr sz="1400">
                <a:solidFill>
                  <a:schemeClr val="tx1"/>
                </a:solidFill>
              </a:defRPr>
            </a:lvl4pPr>
            <a:lvl5pPr marL="1828800" indent="0">
              <a:buNone/>
              <a:defRPr sz="1400">
                <a:solidFill>
                  <a:schemeClr val="tx1"/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n>
                  <a:noFill/>
                  <a:prstDash val="solid"/>
                </a:ln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49B2E-AC5C-4CA1-A2FD-F4A945DECCCA}" type="datetime1">
              <a:rPr lang="ko-KR" altLang="en-US" smtClean="0"/>
              <a:t>21-07-20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Data Structures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5FD98-BA4B-4537-9251-5519BF532862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78754-33AA-481A-B885-58843B94B2EC}" type="datetime1">
              <a:rPr lang="ko-KR" altLang="en-US" smtClean="0"/>
              <a:t>21-07-20</a:t>
            </a:fld>
            <a:endParaRPr lang="ko-KR" altLang="en-US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Data Structures</a:t>
            </a:r>
            <a:endParaRPr lang="ko-KR" altLang="en-US" dirty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>
          <a:xfrm>
            <a:off x="11074763" y="6448252"/>
            <a:ext cx="1069909" cy="365125"/>
          </a:xfrm>
        </p:spPr>
        <p:txBody>
          <a:bodyPr/>
          <a:lstStyle/>
          <a:p>
            <a:fld id="{9085FD98-BA4B-4537-9251-5519BF532862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6">
            <a:extLst>
              <a:ext uri="{FF2B5EF4-FFF2-40B4-BE49-F238E27FC236}">
                <a16:creationId xmlns:a16="http://schemas.microsoft.com/office/drawing/2014/main" id="{1A30D08B-6A2C-4E5C-954E-5A9451075AAD}"/>
              </a:ext>
            </a:extLst>
          </p:cNvPr>
          <p:cNvSpPr/>
          <p:nvPr userDrawn="1"/>
        </p:nvSpPr>
        <p:spPr>
          <a:xfrm>
            <a:off x="-13912" y="2564904"/>
            <a:ext cx="12205912" cy="1900239"/>
          </a:xfrm>
          <a:prstGeom prst="rect">
            <a:avLst/>
          </a:prstGeom>
          <a:solidFill>
            <a:srgbClr val="373B71"/>
          </a:solidFill>
          <a:ln w="12700">
            <a:miter lim="400000"/>
          </a:ln>
        </p:spPr>
        <p:txBody>
          <a:bodyPr lIns="32146" rIns="32146" anchor="ctr"/>
          <a:lstStyle/>
          <a:p>
            <a:pPr algn="ctr" defTabSz="642915">
              <a:defRPr sz="13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sz="914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10695215" y="6353630"/>
            <a:ext cx="1359292" cy="365125"/>
          </a:xfrm>
        </p:spPr>
        <p:txBody>
          <a:bodyPr/>
          <a:lstStyle/>
          <a:p>
            <a:fld id="{9085FD98-BA4B-4537-9251-5519BF53286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14" name="직선 연결선 17">
            <a:extLst>
              <a:ext uri="{FF2B5EF4-FFF2-40B4-BE49-F238E27FC236}">
                <a16:creationId xmlns:a16="http://schemas.microsoft.com/office/drawing/2014/main" id="{FC247EF8-0ADA-45BD-9620-8C31A179F74F}"/>
              </a:ext>
            </a:extLst>
          </p:cNvPr>
          <p:cNvSpPr/>
          <p:nvPr userDrawn="1"/>
        </p:nvSpPr>
        <p:spPr>
          <a:xfrm>
            <a:off x="7580757" y="2673042"/>
            <a:ext cx="1" cy="1367883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32146" rIns="32146"/>
          <a:lstStyle/>
          <a:p>
            <a:endParaRPr sz="1336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" name="부제목 2">
            <a:extLst>
              <a:ext uri="{FF2B5EF4-FFF2-40B4-BE49-F238E27FC236}">
                <a16:creationId xmlns:a16="http://schemas.microsoft.com/office/drawing/2014/main" id="{7C43699A-E653-4899-B166-DDC02F36CDA2}"/>
              </a:ext>
            </a:extLst>
          </p:cNvPr>
          <p:cNvSpPr txBox="1"/>
          <p:nvPr userDrawn="1"/>
        </p:nvSpPr>
        <p:spPr>
          <a:xfrm>
            <a:off x="7896200" y="2706743"/>
            <a:ext cx="3761795" cy="13678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2145" tIns="32145" rIns="32145" bIns="32145" anchor="b">
            <a:normAutofit/>
          </a:bodyPr>
          <a:lstStyle/>
          <a:p>
            <a:pPr marL="0" marR="0" lvl="0" indent="0" algn="l" defTabSz="685800" rtl="0" eaLnBrk="1" fontAlgn="auto" latinLnBrk="0" hangingPunct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spc="-200">
                <a:ln w="9524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</a:defRPr>
            </a:pPr>
            <a:r>
              <a:rPr kumimoji="0" lang="en-US" altLang="ko-KR" sz="2400" kern="1200" spc="0" baseline="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Android Apps</a:t>
            </a:r>
            <a:r>
              <a:rPr lang="en-US" altLang="ko-KR" sz="2000" kern="1200" spc="0" dirty="0" smtClean="0">
                <a:ln w="9524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Arial Rounded MT Bold" panose="020F0704030504030204" pitchFamily="34" charset="0"/>
                <a:ea typeface="나눔고딕" panose="020D0604000000000000" pitchFamily="50" charset="-127"/>
                <a:cs typeface="+mn-cs"/>
              </a:rPr>
              <a:t>   </a:t>
            </a:r>
            <a:endParaRPr lang="en-US" altLang="ko-KR" sz="2000" kern="1200" spc="0" dirty="0">
              <a:ln w="9524">
                <a:solidFill>
                  <a:schemeClr val="accent1">
                    <a:alpha val="0"/>
                  </a:schemeClr>
                </a:solidFill>
              </a:ln>
              <a:solidFill>
                <a:srgbClr val="FFFFFF"/>
              </a:solidFill>
              <a:latin typeface="Arial Rounded MT Bold" panose="020F0704030504030204" pitchFamily="34" charset="0"/>
              <a:ea typeface="나눔고딕" panose="020D0604000000000000" pitchFamily="50" charset="-127"/>
              <a:cs typeface="+mn-cs"/>
            </a:endParaRPr>
          </a:p>
          <a:p>
            <a:pPr defTabSz="685800">
              <a:lnSpc>
                <a:spcPct val="90000"/>
              </a:lnSpc>
              <a:spcBef>
                <a:spcPts val="700"/>
              </a:spcBef>
              <a:defRPr sz="1800" spc="-200">
                <a:ln w="9524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</a:defRPr>
            </a:pP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한 동 대 학 교     김영섭    교수</a:t>
            </a:r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defTabSz="685800">
              <a:lnSpc>
                <a:spcPct val="90000"/>
              </a:lnSpc>
              <a:spcBef>
                <a:spcPts val="700"/>
              </a:spcBef>
              <a:defRPr sz="1800" spc="-200">
                <a:ln w="9524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</a:defRPr>
            </a:pPr>
            <a:r>
              <a:rPr lang="en-US" altLang="ko-KR" sz="1300" spc="0" baseline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idebtor@gmail.com</a:t>
            </a:r>
            <a:endParaRPr lang="ko-KR" altLang="en-US" sz="1300" spc="0" baseline="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직선 연결선 17">
            <a:extLst>
              <a:ext uri="{FF2B5EF4-FFF2-40B4-BE49-F238E27FC236}">
                <a16:creationId xmlns:a16="http://schemas.microsoft.com/office/drawing/2014/main" id="{579C955A-F387-4CB5-B2C0-3416FEAFE7B7}"/>
              </a:ext>
            </a:extLst>
          </p:cNvPr>
          <p:cNvSpPr/>
          <p:nvPr userDrawn="1"/>
        </p:nvSpPr>
        <p:spPr>
          <a:xfrm>
            <a:off x="7580757" y="2925213"/>
            <a:ext cx="1" cy="1367883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32146" rIns="32146"/>
          <a:lstStyle/>
          <a:p>
            <a:endParaRPr sz="1336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3" name="날짜 개체 틀 3">
            <a:extLst>
              <a:ext uri="{FF2B5EF4-FFF2-40B4-BE49-F238E27FC236}">
                <a16:creationId xmlns:a16="http://schemas.microsoft.com/office/drawing/2014/main" id="{74AA0395-43EB-4E46-A30A-E8A5F642779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1223" y="2644442"/>
            <a:ext cx="78994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8" name="직사각형 7"/>
          <p:cNvSpPr/>
          <p:nvPr userDrawn="1"/>
        </p:nvSpPr>
        <p:spPr>
          <a:xfrm>
            <a:off x="1631504" y="4486338"/>
            <a:ext cx="7925568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 smtClean="0"/>
              <a:t>본 강의노트는 내용은 </a:t>
            </a:r>
            <a:r>
              <a:rPr lang="en-US" altLang="ko-KR" sz="1400" dirty="0" smtClean="0"/>
              <a:t>"</a:t>
            </a:r>
            <a:r>
              <a:rPr lang="ko-KR" altLang="en-US" sz="1400" dirty="0" smtClean="0"/>
              <a:t>안드로이드 앱 프로그래밍</a:t>
            </a:r>
            <a:r>
              <a:rPr lang="en-US" altLang="ko-KR" sz="1400" dirty="0" smtClean="0"/>
              <a:t>"(</a:t>
            </a:r>
            <a:r>
              <a:rPr lang="ko-KR" altLang="en-US" sz="1400" dirty="0" err="1" smtClean="0"/>
              <a:t>정재곤</a:t>
            </a:r>
            <a:r>
              <a:rPr lang="en-US" altLang="ko-KR" sz="1400" baseline="0" dirty="0" smtClean="0"/>
              <a:t>)</a:t>
            </a:r>
            <a:r>
              <a:rPr lang="ko-KR" altLang="en-US" sz="1400" baseline="0" dirty="0" smtClean="0"/>
              <a:t>을 중심으로 재구성하고 보완하였습니다</a:t>
            </a:r>
            <a:r>
              <a:rPr lang="en-US" altLang="ko-KR" sz="1400" baseline="0" dirty="0" smtClean="0"/>
              <a:t>. </a:t>
            </a:r>
            <a:r>
              <a:rPr lang="en-US" altLang="ko-KR" sz="1400" dirty="0" smtClean="0"/>
              <a:t> </a:t>
            </a:r>
            <a:endParaRPr lang="en-US" altLang="ko-KR" sz="1400" dirty="0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8505B4B2-2AEB-4AA6-B6FA-F775CF41E87C}"/>
              </a:ext>
            </a:extLst>
          </p:cNvPr>
          <p:cNvSpPr txBox="1">
            <a:spLocks/>
          </p:cNvSpPr>
          <p:nvPr userDrawn="1"/>
        </p:nvSpPr>
        <p:spPr>
          <a:xfrm>
            <a:off x="2058724" y="3212976"/>
            <a:ext cx="4998981" cy="861650"/>
          </a:xfrm>
          <a:prstGeom prst="rect">
            <a:avLst/>
          </a:prstGeom>
        </p:spPr>
        <p:txBody>
          <a:bodyPr/>
          <a:lstStyle>
            <a:lvl1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1" i="0" u="none" strike="noStrike" cap="none" spc="0" baseline="0">
                <a:ln w="9524">
                  <a:solidFill>
                    <a:srgbClr val="32538F">
                      <a:alpha val="0"/>
                    </a:srgbClr>
                  </a:solidFill>
                </a:ln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1pPr>
            <a:lvl2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1" i="0" u="none" strike="noStrike" cap="none" spc="0" baseline="0">
                <a:ln w="9524">
                  <a:solidFill>
                    <a:srgbClr val="32538F">
                      <a:alpha val="0"/>
                    </a:srgbClr>
                  </a:solidFill>
                </a:ln>
                <a:solidFill>
                  <a:schemeClr val="accent5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2pPr>
            <a:lvl3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1" i="0" u="none" strike="noStrike" cap="none" spc="0" baseline="0">
                <a:ln w="9524">
                  <a:solidFill>
                    <a:srgbClr val="32538F">
                      <a:alpha val="0"/>
                    </a:srgbClr>
                  </a:solidFill>
                </a:ln>
                <a:solidFill>
                  <a:schemeClr val="accent5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3pPr>
            <a:lvl4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1" i="0" u="none" strike="noStrike" cap="none" spc="0" baseline="0">
                <a:ln w="9524">
                  <a:solidFill>
                    <a:srgbClr val="32538F">
                      <a:alpha val="0"/>
                    </a:srgbClr>
                  </a:solidFill>
                </a:ln>
                <a:solidFill>
                  <a:schemeClr val="accent5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4pPr>
            <a:lvl5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1" i="0" u="none" strike="noStrike" cap="none" spc="0" baseline="0">
                <a:ln w="9524">
                  <a:solidFill>
                    <a:srgbClr val="32538F">
                      <a:alpha val="0"/>
                    </a:srgbClr>
                  </a:solidFill>
                </a:ln>
                <a:solidFill>
                  <a:schemeClr val="accent5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5pPr>
            <a:lvl6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1" i="0" u="none" strike="noStrike" cap="none" spc="0" baseline="0">
                <a:ln w="9524">
                  <a:solidFill>
                    <a:srgbClr val="32538F">
                      <a:alpha val="0"/>
                    </a:srgbClr>
                  </a:solidFill>
                </a:ln>
                <a:solidFill>
                  <a:schemeClr val="accent5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6pPr>
            <a:lvl7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1" i="0" u="none" strike="noStrike" cap="none" spc="0" baseline="0">
                <a:ln w="9524">
                  <a:solidFill>
                    <a:srgbClr val="32538F">
                      <a:alpha val="0"/>
                    </a:srgbClr>
                  </a:solidFill>
                </a:ln>
                <a:solidFill>
                  <a:schemeClr val="accent5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7pPr>
            <a:lvl8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1" i="0" u="none" strike="noStrike" cap="none" spc="0" baseline="0">
                <a:ln w="9524">
                  <a:solidFill>
                    <a:srgbClr val="32538F">
                      <a:alpha val="0"/>
                    </a:srgbClr>
                  </a:solidFill>
                </a:ln>
                <a:solidFill>
                  <a:schemeClr val="accent5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8pPr>
            <a:lvl9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1" i="0" u="none" strike="noStrike" cap="none" spc="0" baseline="0">
                <a:ln w="9524">
                  <a:solidFill>
                    <a:srgbClr val="32538F">
                      <a:alpha val="0"/>
                    </a:srgbClr>
                  </a:solidFill>
                </a:ln>
                <a:solidFill>
                  <a:schemeClr val="accent5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9pPr>
          </a:lstStyle>
          <a:p>
            <a:pPr algn="r" hangingPunct="1">
              <a:defRPr sz="4400">
                <a:solidFill>
                  <a:srgbClr val="FFFFFF"/>
                </a:solidFill>
              </a:defRPr>
            </a:pPr>
            <a:r>
              <a:rPr lang="en-US" altLang="ko-KR" sz="3200" dirty="0" smtClean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Android Studio</a:t>
            </a:r>
          </a:p>
          <a:p>
            <a:pPr algn="r" hangingPunct="1">
              <a:defRPr sz="4400">
                <a:solidFill>
                  <a:srgbClr val="FFFFFF"/>
                </a:solidFill>
              </a:defRPr>
            </a:pPr>
            <a:r>
              <a:rPr lang="en-US" altLang="ko-KR" sz="2400" dirty="0" smtClean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Getting</a:t>
            </a:r>
            <a:r>
              <a:rPr lang="en-US" altLang="ko-KR" sz="2400" baseline="0" dirty="0" smtClean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started</a:t>
            </a:r>
            <a:endParaRPr lang="en-US" altLang="ko-KR" sz="2400" dirty="0">
              <a:solidFill>
                <a:srgbClr val="FFFFF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194366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/>
          <p:cNvSpPr>
            <a:spLocks noGrp="1"/>
          </p:cNvSpPr>
          <p:nvPr>
            <p:ph type="title"/>
          </p:nvPr>
        </p:nvSpPr>
        <p:spPr>
          <a:xfrm>
            <a:off x="453100" y="380510"/>
            <a:ext cx="11248112" cy="456202"/>
          </a:xfrm>
        </p:spPr>
        <p:txBody>
          <a:bodyPr>
            <a:normAutofit/>
          </a:bodyPr>
          <a:lstStyle>
            <a:lvl1pPr algn="l">
              <a:defRPr sz="2000" b="1" cap="none" baseline="0">
                <a:effectLst/>
                <a:latin typeface="Arial Rounded MT Bold" panose="020F0704030504030204" pitchFamily="34" charset="0"/>
                <a:ea typeface="+mn-ea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cxnSp>
        <p:nvCxnSpPr>
          <p:cNvPr id="14" name="직선 연결선 13"/>
          <p:cNvCxnSpPr>
            <a:cxnSpLocks/>
          </p:cNvCxnSpPr>
          <p:nvPr userDrawn="1"/>
        </p:nvCxnSpPr>
        <p:spPr>
          <a:xfrm>
            <a:off x="453100" y="764704"/>
            <a:ext cx="11248112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내용 개체 틀 2"/>
          <p:cNvSpPr>
            <a:spLocks noGrp="1"/>
          </p:cNvSpPr>
          <p:nvPr>
            <p:ph idx="10"/>
          </p:nvPr>
        </p:nvSpPr>
        <p:spPr>
          <a:xfrm>
            <a:off x="453100" y="836712"/>
            <a:ext cx="11253818" cy="5659818"/>
          </a:xfrm>
        </p:spPr>
        <p:txBody>
          <a:bodyPr>
            <a:normAutofit/>
          </a:bodyPr>
          <a:lstStyle>
            <a:lvl1pPr marL="342900" indent="-342900" latinLnBrk="0">
              <a:buFont typeface="Wingdings" panose="05000000000000000000" pitchFamily="2" charset="2"/>
              <a:buChar char="§"/>
              <a:defRPr sz="1800" baseline="0">
                <a:latin typeface="Century Gothic" panose="020B0502020202020204" pitchFamily="34" charset="0"/>
                <a:ea typeface="+mn-ea"/>
              </a:defRPr>
            </a:lvl1pPr>
            <a:lvl2pPr marL="742950" indent="-285750" latinLnBrk="0">
              <a:buFont typeface="Wingdings" panose="05000000000000000000" pitchFamily="2" charset="2"/>
              <a:buChar char="§"/>
              <a:defRPr sz="1800" baseline="0">
                <a:latin typeface="Century Gothic" panose="020B0502020202020204" pitchFamily="34" charset="0"/>
                <a:ea typeface="+mn-ea"/>
              </a:defRPr>
            </a:lvl2pPr>
            <a:lvl3pPr marL="1143000" indent="-228600" latinLnBrk="0">
              <a:buFont typeface="Wingdings" panose="05000000000000000000" pitchFamily="2" charset="2"/>
              <a:buChar char="§"/>
              <a:defRPr sz="1600" baseline="0">
                <a:latin typeface="Century Gothic" panose="020B0502020202020204" pitchFamily="34" charset="0"/>
                <a:ea typeface="+mn-ea"/>
              </a:defRPr>
            </a:lvl3pPr>
            <a:lvl4pPr marL="1600200" indent="-228600" latinLnBrk="0">
              <a:buFont typeface="Wingdings" panose="05000000000000000000" pitchFamily="2" charset="2"/>
              <a:buChar char="§"/>
              <a:defRPr sz="1600" baseline="0">
                <a:latin typeface="Century Gothic" panose="020B0502020202020204" pitchFamily="34" charset="0"/>
                <a:ea typeface="+mn-ea"/>
              </a:defRPr>
            </a:lvl4pPr>
            <a:lvl5pPr marL="2057400" indent="-228600" latinLnBrk="0">
              <a:buFont typeface="Wingdings" panose="05000000000000000000" pitchFamily="2" charset="2"/>
              <a:buChar char="§"/>
              <a:defRPr sz="1600" baseline="0">
                <a:latin typeface="Century Gothic" panose="020B0502020202020204" pitchFamily="34" charset="0"/>
                <a:ea typeface="+mn-ea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15" name="슬라이드 번호 개체 틀 5"/>
          <p:cNvSpPr>
            <a:spLocks noGrp="1"/>
          </p:cNvSpPr>
          <p:nvPr>
            <p:ph type="sldNum" sz="quarter" idx="14"/>
          </p:nvPr>
        </p:nvSpPr>
        <p:spPr>
          <a:xfrm>
            <a:off x="11074401" y="6519864"/>
            <a:ext cx="107103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D493B47-E977-46F8-8C2F-7DA674317049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  <p:sp>
        <p:nvSpPr>
          <p:cNvPr id="6" name="부제목 2"/>
          <p:cNvSpPr txBox="1">
            <a:spLocks/>
          </p:cNvSpPr>
          <p:nvPr userDrawn="1"/>
        </p:nvSpPr>
        <p:spPr>
          <a:xfrm>
            <a:off x="2224728" y="6535891"/>
            <a:ext cx="7704856" cy="332050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 2"/>
              <a:buChar char="²"/>
              <a:defRPr kumimoji="0" sz="32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742950" indent="-285750" algn="l" rtl="0" eaLnBrk="1" latinLnBrk="1" hangingPunct="1">
              <a:spcBef>
                <a:spcPct val="20000"/>
              </a:spcBef>
              <a:buClr>
                <a:schemeClr val="accent3"/>
              </a:buClr>
              <a:buSzPct val="85000"/>
              <a:buFont typeface="Wingdings"/>
              <a:buChar char="u"/>
              <a:defRPr kumimoji="0" sz="28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143000" indent="-228600" algn="l" rtl="0" eaLnBrk="1" latinLnBrk="1" hangingPunct="1">
              <a:spcBef>
                <a:spcPct val="20000"/>
              </a:spcBef>
              <a:buClr>
                <a:schemeClr val="accent4"/>
              </a:buClr>
              <a:buSzPct val="80000"/>
              <a:buFont typeface="Wingdings"/>
              <a:buChar char="u"/>
              <a:defRPr kumimoji="0" sz="26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600200" indent="-228600" algn="l" rtl="0" eaLnBrk="1" latinLnBrk="1" hangingPunct="1">
              <a:spcBef>
                <a:spcPct val="20000"/>
              </a:spcBef>
              <a:buClr>
                <a:schemeClr val="accent5"/>
              </a:buClr>
              <a:buSzPct val="75000"/>
              <a:buFont typeface="Wingdings"/>
              <a:buChar char="u"/>
              <a:defRPr kumimoji="0" sz="24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2057400" indent="-228600" algn="l" rtl="0" eaLnBrk="1" latinLnBrk="1" hangingPunct="1">
              <a:spcBef>
                <a:spcPct val="20000"/>
              </a:spcBef>
              <a:buClr>
                <a:schemeClr val="accent6"/>
              </a:buClr>
              <a:buSzPct val="70000"/>
              <a:buFont typeface="Wingdings"/>
              <a:buChar char="u"/>
              <a:defRPr kumimoji="0" sz="20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rtl="0" eaLnBrk="1" latinLnBrk="1" hangingPunct="1">
              <a:spcBef>
                <a:spcPct val="20000"/>
              </a:spcBef>
              <a:buClr>
                <a:schemeClr val="tx2"/>
              </a:buClr>
              <a:buSzPct val="60000"/>
              <a:buFont typeface="Wingdings"/>
              <a:buChar char="u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latinLnBrk="1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"/>
              <a:buChar char="u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latinLnBrk="1" hangingPunct="1">
              <a:spcBef>
                <a:spcPct val="20000"/>
              </a:spcBef>
              <a:buClr>
                <a:schemeClr val="accent2"/>
              </a:buClr>
              <a:buSzPct val="55000"/>
              <a:buFont typeface="Wingdings"/>
              <a:buChar char="u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SzPct val="50000"/>
              <a:buFont typeface="Wingdings"/>
              <a:buChar char="u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200" dirty="0" smtClean="0">
                <a:solidFill>
                  <a:schemeClr val="bg1">
                    <a:lumMod val="75000"/>
                  </a:schemeClr>
                </a:solidFill>
              </a:rPr>
              <a:t>Prof. Youngsup Kim, idebtor@gmail.com CSEE Dept., Handong Global University</a:t>
            </a:r>
            <a:endParaRPr lang="ko-KR" altLang="en-US" sz="1200" dirty="0" smtClean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09089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61000">
                <a:schemeClr val="bg1">
                  <a:alpha val="40000"/>
                </a:schemeClr>
              </a:gs>
            </a:gsLst>
            <a:lin ang="5400000" scaled="1"/>
            <a:tileRect/>
          </a:gradFill>
          <a:ln w="19050" cap="sq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ko-KR" altLang="en-US" sz="1800" baseline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rtlCol="0">
            <a:normAutofit/>
          </a:bodyPr>
          <a:lstStyle/>
          <a:p>
            <a:pPr lvl="0" eaLnBrk="1" latinLnBrk="0" hangingPunct="1"/>
            <a:r>
              <a:rPr kumimoji="0" lang="ko-KR" altLang="en-US" dirty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dirty="0"/>
              <a:t>둘째 수준</a:t>
            </a:r>
          </a:p>
          <a:p>
            <a:pPr lvl="2" eaLnBrk="1" latinLnBrk="0" hangingPunct="1"/>
            <a:r>
              <a:rPr kumimoji="0" lang="ko-KR" altLang="en-US" dirty="0"/>
              <a:t>셋째 수준</a:t>
            </a:r>
          </a:p>
          <a:p>
            <a:pPr lvl="3" eaLnBrk="1" latinLnBrk="0" hangingPunct="1"/>
            <a:r>
              <a:rPr kumimoji="0" lang="ko-KR" altLang="en-US" dirty="0"/>
              <a:t>넷째 수준</a:t>
            </a:r>
          </a:p>
          <a:p>
            <a:pPr lvl="4" eaLnBrk="1" latinLnBrk="0" hangingPunct="1"/>
            <a:r>
              <a:rPr kumimoji="0" lang="ko-KR" altLang="en-US" dirty="0"/>
              <a:t>다섯째 수준</a:t>
            </a:r>
            <a:endParaRPr kumimoji="0"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rtlCol="0" anchor="ctr"/>
          <a:lstStyle>
            <a:lvl1pPr algn="l" eaLnBrk="1" latinLnBrk="0" hangingPunct="1">
              <a:defRPr kumimoji="0" sz="1200" baseline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fld id="{AC778754-33AA-481A-B885-58843B94B2EC}" type="datetime1">
              <a:rPr lang="ko-KR" altLang="en-US" smtClean="0"/>
              <a:pPr/>
              <a:t>21-07-20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rtlCol="0" anchor="ctr"/>
          <a:lstStyle>
            <a:lvl1pPr algn="ctr" eaLnBrk="1" latinLnBrk="0" hangingPunct="1">
              <a:defRPr kumimoji="0" sz="1200" baseline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altLang="ko-KR"/>
              <a:t>Data Structures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1074763" y="6448252"/>
            <a:ext cx="1069909" cy="365125"/>
          </a:xfrm>
          <a:prstGeom prst="rect">
            <a:avLst/>
          </a:prstGeom>
        </p:spPr>
        <p:txBody>
          <a:bodyPr vert="horz" rtlCol="0" anchor="ctr"/>
          <a:lstStyle>
            <a:lvl1pPr algn="r" eaLnBrk="1" latinLnBrk="0" hangingPunct="1">
              <a:defRPr kumimoji="0" sz="1200" baseline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fld id="{9085FD98-BA4B-4537-9251-5519BF53286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rtlCol="0" anchor="ctr">
            <a:normAutofit/>
            <a:scene3d>
              <a:camera prst="orthographicFront" fov="0">
                <a:rot lat="0" lon="0" rev="0"/>
              </a:camera>
              <a:lightRig rig="glow" dir="t">
                <a:rot lat="0" lon="0" rev="4500000"/>
              </a:lightRig>
            </a:scene3d>
            <a:sp3d prstMaterial="matte">
              <a:contourClr>
                <a:schemeClr val="accent1">
                  <a:alpha val="95000"/>
                </a:schemeClr>
              </a:contourClr>
            </a:sp3d>
          </a:bodyPr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2" r:id="rId4"/>
    <p:sldLayoutId id="2147483703" r:id="rId5"/>
    <p:sldLayoutId id="2147483704" r:id="rId6"/>
    <p:sldLayoutId id="2147483705" r:id="rId7"/>
  </p:sldLayoutIdLst>
  <p:hf hdr="0" ftr="0" dt="0"/>
  <p:txStyles>
    <p:titleStyle>
      <a:lvl1pPr algn="ctr" rtl="0" eaLnBrk="1" latinLnBrk="1" hangingPunct="1">
        <a:spcBef>
          <a:spcPct val="0"/>
        </a:spcBef>
        <a:buNone/>
        <a:defRPr kumimoji="0" sz="4400" b="1" kern="1200" spc="50" baseline="0" dirty="0" smtClean="0">
          <a:ln>
            <a:noFill/>
            <a:prstDash val="solid"/>
          </a:ln>
          <a:gradFill flip="none" rotWithShape="1">
            <a:gsLst>
              <a:gs pos="0">
                <a:schemeClr val="tx2"/>
              </a:gs>
              <a:gs pos="26000">
                <a:schemeClr val="tx2"/>
              </a:gs>
              <a:gs pos="41000">
                <a:schemeClr val="tx2">
                  <a:shade val="90000"/>
                </a:schemeClr>
              </a:gs>
              <a:gs pos="67000">
                <a:schemeClr val="tx2">
                  <a:shade val="50000"/>
                </a:schemeClr>
              </a:gs>
              <a:gs pos="95000">
                <a:schemeClr val="tx2"/>
              </a:gs>
            </a:gsLst>
            <a:lin ang="5400000" scaled="1"/>
            <a:tileRect/>
          </a:gradFill>
          <a:effectLst/>
          <a:latin typeface="Century Gothic" panose="020B0502020202020204" pitchFamily="34" charset="0"/>
          <a:ea typeface="+mj-ea"/>
          <a:cs typeface="+mj-cs"/>
        </a:defRPr>
      </a:lvl1pPr>
      <a:lvl2pPr eaLnBrk="1" latinLnBrk="1" hangingPunct="1">
        <a:defRPr kumimoji="0">
          <a:solidFill>
            <a:schemeClr val="tx2"/>
          </a:solidFill>
        </a:defRPr>
      </a:lvl2pPr>
      <a:lvl3pPr eaLnBrk="1" latinLnBrk="1" hangingPunct="1">
        <a:defRPr kumimoji="0">
          <a:solidFill>
            <a:schemeClr val="tx2"/>
          </a:solidFill>
        </a:defRPr>
      </a:lvl3pPr>
      <a:lvl4pPr eaLnBrk="1" latinLnBrk="1" hangingPunct="1">
        <a:defRPr kumimoji="0">
          <a:solidFill>
            <a:schemeClr val="tx2"/>
          </a:solidFill>
        </a:defRPr>
      </a:lvl4pPr>
      <a:lvl5pPr eaLnBrk="1" latinLnBrk="1" hangingPunct="1">
        <a:defRPr kumimoji="0">
          <a:solidFill>
            <a:schemeClr val="tx2"/>
          </a:solidFill>
        </a:defRPr>
      </a:lvl5pPr>
      <a:lvl6pPr eaLnBrk="1" latinLnBrk="1" hangingPunct="1">
        <a:defRPr kumimoji="0">
          <a:solidFill>
            <a:schemeClr val="tx2"/>
          </a:solidFill>
        </a:defRPr>
      </a:lvl6pPr>
      <a:lvl7pPr eaLnBrk="1" latinLnBrk="1" hangingPunct="1">
        <a:defRPr kumimoji="0">
          <a:solidFill>
            <a:schemeClr val="tx2"/>
          </a:solidFill>
        </a:defRPr>
      </a:lvl7pPr>
      <a:lvl8pPr eaLnBrk="1" latinLnBrk="1" hangingPunct="1">
        <a:defRPr kumimoji="0">
          <a:solidFill>
            <a:schemeClr val="tx2"/>
          </a:solidFill>
        </a:defRPr>
      </a:lvl8pPr>
      <a:lvl9pPr eaLnBrk="1" latinLnBrk="1" hangingPunct="1">
        <a:defRPr kumimoji="0">
          <a:solidFill>
            <a:schemeClr val="tx2"/>
          </a:solidFill>
        </a:defRPr>
      </a:lvl9pPr>
    </p:titleStyle>
    <p:bodyStyle>
      <a:lvl1pPr marL="342900" indent="-342900" algn="l" rtl="0" eaLnBrk="1" latinLnBrk="1" hangingPunct="1">
        <a:spcBef>
          <a:spcPct val="20000"/>
        </a:spcBef>
        <a:buClr>
          <a:schemeClr val="accent2"/>
        </a:buClr>
        <a:buFont typeface="Wingdings 2"/>
        <a:buChar char="²"/>
        <a:defRPr kumimoji="0" sz="3200" kern="1200" baseline="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1pPr>
      <a:lvl2pPr marL="742950" indent="-285750" algn="l" rtl="0" eaLnBrk="1" latinLnBrk="1" hangingPunct="1">
        <a:spcBef>
          <a:spcPct val="20000"/>
        </a:spcBef>
        <a:buClr>
          <a:schemeClr val="accent3"/>
        </a:buClr>
        <a:buSzPct val="85000"/>
        <a:buFont typeface="Wingdings"/>
        <a:buChar char="u"/>
        <a:defRPr kumimoji="0" sz="2800" kern="1200" baseline="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2pPr>
      <a:lvl3pPr marL="1143000" indent="-228600" algn="l" rtl="0" eaLnBrk="1" latinLnBrk="1" hangingPunct="1">
        <a:spcBef>
          <a:spcPct val="20000"/>
        </a:spcBef>
        <a:buClr>
          <a:schemeClr val="accent4"/>
        </a:buClr>
        <a:buSzPct val="80000"/>
        <a:buFont typeface="Wingdings"/>
        <a:buChar char="u"/>
        <a:defRPr kumimoji="0" sz="2600" kern="1200" baseline="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3pPr>
      <a:lvl4pPr marL="1600200" indent="-228600" algn="l" rtl="0" eaLnBrk="1" latinLnBrk="1" hangingPunct="1">
        <a:spcBef>
          <a:spcPct val="20000"/>
        </a:spcBef>
        <a:buClr>
          <a:schemeClr val="accent5"/>
        </a:buClr>
        <a:buSzPct val="75000"/>
        <a:buFont typeface="Wingdings"/>
        <a:buChar char="u"/>
        <a:defRPr kumimoji="0" sz="2400" kern="1200" baseline="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4pPr>
      <a:lvl5pPr marL="2057400" indent="-228600" algn="l" rtl="0" eaLnBrk="1" latinLnBrk="1" hangingPunct="1">
        <a:spcBef>
          <a:spcPct val="20000"/>
        </a:spcBef>
        <a:buClr>
          <a:schemeClr val="accent6"/>
        </a:buClr>
        <a:buSzPct val="70000"/>
        <a:buFont typeface="Wingdings"/>
        <a:buChar char="u"/>
        <a:defRPr kumimoji="0" sz="2000" kern="1200" baseline="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5pPr>
      <a:lvl6pPr marL="2514600" indent="-228600" algn="l" rtl="0" eaLnBrk="1" latinLnBrk="1" hangingPunct="1">
        <a:spcBef>
          <a:spcPct val="20000"/>
        </a:spcBef>
        <a:buClr>
          <a:schemeClr val="tx2"/>
        </a:buClr>
        <a:buSzPct val="60000"/>
        <a:buFont typeface="Wingdings"/>
        <a:buChar char="u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eaLnBrk="1" latinLnBrk="1" hangingPunct="1">
        <a:spcBef>
          <a:spcPct val="20000"/>
        </a:spcBef>
        <a:buClr>
          <a:schemeClr val="accent1"/>
        </a:buClr>
        <a:buSzPct val="60000"/>
        <a:buFont typeface="Wingdings"/>
        <a:buChar char="u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eaLnBrk="1" latinLnBrk="1" hangingPunct="1">
        <a:spcBef>
          <a:spcPct val="20000"/>
        </a:spcBef>
        <a:buClr>
          <a:schemeClr val="accent2"/>
        </a:buClr>
        <a:buSzPct val="55000"/>
        <a:buFont typeface="Wingdings"/>
        <a:buChar char="u"/>
        <a:defRPr kumimoji="0"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eaLnBrk="1" latinLnBrk="1" hangingPunct="1">
        <a:spcBef>
          <a:spcPct val="20000"/>
        </a:spcBef>
        <a:buClr>
          <a:schemeClr val="accent3"/>
        </a:buClr>
        <a:buSzPct val="50000"/>
        <a:buFont typeface="Wingdings"/>
        <a:buChar char="u"/>
        <a:defRPr kumimoji="0"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ndroid.com/training/constraint-layout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ndroid.com/training/constraint-layout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1.png"/><Relationship Id="rId4" Type="http://schemas.openxmlformats.org/officeDocument/2006/relationships/image" Target="../media/image4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6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1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2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raywenderlich.com/9193-constraintlayout-tutorial-for-android-getting-started" TargetMode="Externa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7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hyperlink" Target="https://developer.android.com/training/basics/firstapp/building-ui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1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6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1.png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FA164C2-2126-40C6-89DC-721C7FDD0C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5FD98-BA4B-4537-9251-5519BF532862}" type="slidenum">
              <a:rPr lang="ko-KR" altLang="en-US" smtClean="0"/>
              <a:pPr/>
              <a:t>1</a:t>
            </a:fld>
            <a:endParaRPr lang="ko-KR" altLang="en-US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FAAAC739-984E-4671-8E8D-A38DC0A18EDF}"/>
              </a:ext>
            </a:extLst>
          </p:cNvPr>
          <p:cNvSpPr txBox="1">
            <a:spLocks/>
          </p:cNvSpPr>
          <p:nvPr/>
        </p:nvSpPr>
        <p:spPr>
          <a:xfrm>
            <a:off x="119336" y="2708920"/>
            <a:ext cx="936104" cy="360040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hangingPunct="1">
              <a:defRPr sz="4400">
                <a:solidFill>
                  <a:srgbClr val="FFFFFF"/>
                </a:solidFill>
              </a:defRPr>
            </a:pPr>
            <a:r>
              <a:rPr lang="en-US" altLang="ko-KR" sz="2000" dirty="0" smtClean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01</a:t>
            </a:r>
            <a:endParaRPr lang="en-US" altLang="ko-KR" sz="1200" dirty="0">
              <a:solidFill>
                <a:srgbClr val="FFFFF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80948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01-1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창의 구성과 기능 알아보기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>
                <a:sym typeface="Wingdings" panose="05000000000000000000" pitchFamily="2" charset="2"/>
              </a:rPr>
              <a:t>프로젝트 창에서 </a:t>
            </a:r>
            <a:r>
              <a:rPr lang="en-US" altLang="ko-KR" b="1" dirty="0" smtClean="0">
                <a:solidFill>
                  <a:srgbClr val="0070C0"/>
                </a:solidFill>
                <a:sym typeface="Wingdings" panose="05000000000000000000" pitchFamily="2" charset="2"/>
              </a:rPr>
              <a:t>[Project Files] [Project] </a:t>
            </a:r>
            <a:r>
              <a:rPr lang="ko-KR" altLang="en-US" dirty="0" smtClean="0">
                <a:sym typeface="Wingdings" panose="05000000000000000000" pitchFamily="2" charset="2"/>
              </a:rPr>
              <a:t>탭을 선택해도 되지만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파일을 찾아가는 길이 멀어 좀 불편합니다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그래서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프로젝트 창을 대개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[Android]</a:t>
            </a:r>
            <a:r>
              <a:rPr lang="ko-KR" altLang="en-US" dirty="0" smtClean="0">
                <a:sym typeface="Wingdings" panose="05000000000000000000" pitchFamily="2" charset="2"/>
              </a:rPr>
              <a:t>탭으로 설정하고 작업을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다시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[Android]</a:t>
            </a:r>
            <a:r>
              <a:rPr lang="ko-KR" altLang="en-US" dirty="0" smtClean="0">
                <a:sym typeface="Wingdings" panose="05000000000000000000" pitchFamily="2" charset="2"/>
              </a:rPr>
              <a:t>탭으로 설정하세요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10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225" y="2348880"/>
            <a:ext cx="6155327" cy="4159317"/>
          </a:xfrm>
          <a:prstGeom prst="rect">
            <a:avLst/>
          </a:prstGeom>
        </p:spPr>
      </p:pic>
      <p:sp>
        <p:nvSpPr>
          <p:cNvPr id="8" name="오른쪽 화살표 7"/>
          <p:cNvSpPr/>
          <p:nvPr/>
        </p:nvSpPr>
        <p:spPr>
          <a:xfrm rot="10800000">
            <a:off x="1474208" y="3034707"/>
            <a:ext cx="473800" cy="331632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23397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01-1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창의 구성과 기능 알아보기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>
                <a:sym typeface="Wingdings" panose="05000000000000000000" pitchFamily="2" charset="2"/>
              </a:rPr>
              <a:t>안스의 가장자리에 다양한 메뉴가 있는데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이것을 </a:t>
            </a:r>
            <a:r>
              <a:rPr lang="en-US" altLang="ko-KR" dirty="0" smtClean="0">
                <a:sym typeface="Wingdings" panose="05000000000000000000" pitchFamily="2" charset="2"/>
              </a:rPr>
              <a:t>Tool Windows Bars</a:t>
            </a:r>
            <a:r>
              <a:rPr lang="ko-KR" altLang="en-US" dirty="0" smtClean="0">
                <a:sym typeface="Wingdings" panose="05000000000000000000" pitchFamily="2" charset="2"/>
              </a:rPr>
              <a:t>라고 부릅니다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이것이 보기에 불편하면 숨기고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창의 </a:t>
            </a:r>
            <a:r>
              <a:rPr lang="ko-KR" altLang="en-US" b="1" dirty="0" smtClean="0">
                <a:sym typeface="Wingdings" panose="05000000000000000000" pitchFamily="2" charset="2"/>
              </a:rPr>
              <a:t>왼쪽 아래 코너의 작은 아이콘</a:t>
            </a:r>
            <a:r>
              <a:rPr lang="ko-KR" altLang="en-US" dirty="0" smtClean="0">
                <a:sym typeface="Wingdings" panose="05000000000000000000" pitchFamily="2" charset="2"/>
              </a:rPr>
              <a:t>에서 항목들을 선택할 수도 있습니다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  <a:r>
              <a:rPr lang="ko-KR" altLang="en-US" dirty="0" smtClean="0">
                <a:sym typeface="Wingdings" panose="05000000000000000000" pitchFamily="2" charset="2"/>
              </a:rPr>
              <a:t>몇 번 연습을 해보세요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en-US" altLang="ko-KR" dirty="0">
                <a:sym typeface="Wingdings" panose="05000000000000000000" pitchFamily="2" charset="2"/>
              </a:rPr>
              <a:t/>
            </a:r>
            <a:br>
              <a:rPr lang="en-US" altLang="ko-KR" dirty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혹은 </a:t>
            </a:r>
            <a:r>
              <a:rPr lang="en-US" altLang="ko-KR" dirty="0" smtClean="0">
                <a:sym typeface="Wingdings" panose="05000000000000000000" pitchFamily="2" charset="2"/>
              </a:rPr>
              <a:t>[View][Appearance][Tool Windows Bars]</a:t>
            </a:r>
            <a:r>
              <a:rPr lang="ko-KR" altLang="en-US" dirty="0" smtClean="0">
                <a:sym typeface="Wingdings" panose="05000000000000000000" pitchFamily="2" charset="2"/>
              </a:rPr>
              <a:t>를 </a:t>
            </a:r>
            <a:r>
              <a:rPr lang="en-US" altLang="ko-KR" dirty="0" smtClean="0">
                <a:sym typeface="Wingdings" panose="05000000000000000000" pitchFamily="2" charset="2"/>
              </a:rPr>
              <a:t>on/off </a:t>
            </a:r>
            <a:r>
              <a:rPr lang="ko-KR" altLang="en-US" dirty="0" smtClean="0">
                <a:sym typeface="Wingdings" panose="05000000000000000000" pitchFamily="2" charset="2"/>
              </a:rPr>
              <a:t>할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윈도우에서 </a:t>
            </a:r>
            <a:r>
              <a:rPr lang="en-US" altLang="ko-KR" b="1" dirty="0" smtClean="0">
                <a:sym typeface="Wingdings" panose="05000000000000000000" pitchFamily="2" charset="2"/>
              </a:rPr>
              <a:t>[Alt][Tab]</a:t>
            </a:r>
            <a:r>
              <a:rPr lang="ko-KR" altLang="en-US" dirty="0" smtClean="0">
                <a:sym typeface="Wingdings" panose="05000000000000000000" pitchFamily="2" charset="2"/>
              </a:rPr>
              <a:t>으로 열려있는 창을 빠르게 이동하면서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선택하듯이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안스에서도 </a:t>
            </a:r>
            <a:r>
              <a:rPr lang="en-US" altLang="ko-KR" b="1" dirty="0" smtClean="0">
                <a:sym typeface="Wingdings" panose="05000000000000000000" pitchFamily="2" charset="2"/>
              </a:rPr>
              <a:t>[Ctrl][Tab]</a:t>
            </a:r>
            <a:r>
              <a:rPr lang="ko-KR" altLang="en-US" dirty="0" smtClean="0">
                <a:sym typeface="Wingdings" panose="05000000000000000000" pitchFamily="2" charset="2"/>
              </a:rPr>
              <a:t>으로 메뉴 항목을 빠르게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이동하면서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선택할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  <a:r>
              <a:rPr lang="ko-KR" altLang="en-US" dirty="0" smtClean="0">
                <a:sym typeface="Wingdings" panose="05000000000000000000" pitchFamily="2" charset="2"/>
              </a:rPr>
              <a:t>몇 번 연습을 해보세요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>[Terminal]</a:t>
            </a:r>
            <a:r>
              <a:rPr lang="ko-KR" altLang="en-US" dirty="0" smtClean="0">
                <a:sym typeface="Wingdings" panose="05000000000000000000" pitchFamily="2" charset="2"/>
              </a:rPr>
              <a:t>로 가서 콘솔 창을 열어 보세요</a:t>
            </a:r>
            <a:r>
              <a:rPr lang="en-US" altLang="ko-KR" dirty="0" smtClean="0">
                <a:sym typeface="Wingdings" panose="05000000000000000000" pitchFamily="2" charset="2"/>
              </a:rPr>
              <a:t>. 			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이런 기능을 </a:t>
            </a:r>
            <a:r>
              <a:rPr lang="en-US" altLang="ko-KR" b="1" dirty="0" smtClean="0">
                <a:sym typeface="Wingdings" panose="05000000000000000000" pitchFamily="2" charset="2"/>
              </a:rPr>
              <a:t>Switcher</a:t>
            </a:r>
            <a:r>
              <a:rPr lang="ko-KR" altLang="en-US" dirty="0" smtClean="0">
                <a:sym typeface="Wingdings" panose="05000000000000000000" pitchFamily="2" charset="2"/>
              </a:rPr>
              <a:t>라 부릅니다</a:t>
            </a: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11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8883" y="1822394"/>
            <a:ext cx="4222330" cy="4648584"/>
          </a:xfrm>
          <a:prstGeom prst="rect">
            <a:avLst/>
          </a:prstGeom>
        </p:spPr>
      </p:pic>
      <p:sp>
        <p:nvSpPr>
          <p:cNvPr id="13" name="오른쪽 화살표 12"/>
          <p:cNvSpPr/>
          <p:nvPr/>
        </p:nvSpPr>
        <p:spPr>
          <a:xfrm rot="1875017">
            <a:off x="7147482" y="6040454"/>
            <a:ext cx="432047" cy="288032"/>
          </a:xfrm>
          <a:prstGeom prst="right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8544272" y="4581128"/>
            <a:ext cx="2185214" cy="523220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마우스 커서를 움직여서 </a:t>
            </a:r>
            <a:endParaRPr lang="en-US" altLang="ko-KR" sz="1400" dirty="0" smtClean="0"/>
          </a:p>
          <a:p>
            <a:r>
              <a:rPr lang="ko-KR" altLang="en-US" sz="1400" dirty="0" smtClean="0"/>
              <a:t>항목을 선택할 수 있습니다</a:t>
            </a:r>
            <a:endParaRPr lang="ko-KR" altLang="en-US" sz="1400" dirty="0"/>
          </a:p>
        </p:txBody>
      </p:sp>
      <p:sp>
        <p:nvSpPr>
          <p:cNvPr id="6" name="모서리가 둥근 직사각형 5"/>
          <p:cNvSpPr/>
          <p:nvPr/>
        </p:nvSpPr>
        <p:spPr>
          <a:xfrm>
            <a:off x="6960096" y="5805264"/>
            <a:ext cx="864096" cy="792088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344" y="4175036"/>
            <a:ext cx="4397121" cy="2377646"/>
          </a:xfrm>
          <a:prstGeom prst="rect">
            <a:avLst/>
          </a:prstGeom>
        </p:spPr>
      </p:pic>
      <p:sp>
        <p:nvSpPr>
          <p:cNvPr id="10" name="모서리가 둥근 직사각형 9"/>
          <p:cNvSpPr/>
          <p:nvPr/>
        </p:nvSpPr>
        <p:spPr>
          <a:xfrm>
            <a:off x="335360" y="4446694"/>
            <a:ext cx="3168352" cy="2150658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55722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01-1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코드 편집기 살펴보기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>
                <a:sym typeface="Wingdings" panose="05000000000000000000" pitchFamily="2" charset="2"/>
              </a:rPr>
              <a:t>Java </a:t>
            </a:r>
            <a:r>
              <a:rPr lang="ko-KR" altLang="en-US" dirty="0" smtClean="0">
                <a:sym typeface="Wingdings" panose="05000000000000000000" pitchFamily="2" charset="2"/>
              </a:rPr>
              <a:t>혹은 </a:t>
            </a:r>
            <a:r>
              <a:rPr lang="en-US" altLang="ko-KR" dirty="0" smtClean="0">
                <a:sym typeface="Wingdings" panose="05000000000000000000" pitchFamily="2" charset="2"/>
              </a:rPr>
              <a:t>XML </a:t>
            </a:r>
            <a:r>
              <a:rPr lang="ko-KR" altLang="en-US" dirty="0" smtClean="0">
                <a:sym typeface="Wingdings" panose="05000000000000000000" pitchFamily="2" charset="2"/>
              </a:rPr>
              <a:t>파일 탭을 클릭하면 작업 영역에서 편집기 동작합니다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>[</a:t>
            </a:r>
            <a:r>
              <a:rPr lang="en-US" altLang="ko-KR" b="1" dirty="0" smtClean="0">
                <a:sym typeface="Wingdings" panose="05000000000000000000" pitchFamily="2" charset="2"/>
              </a:rPr>
              <a:t>MainActivity.java</a:t>
            </a:r>
            <a:r>
              <a:rPr lang="en-US" altLang="ko-KR" dirty="0" smtClean="0">
                <a:sym typeface="Wingdings" panose="05000000000000000000" pitchFamily="2" charset="2"/>
              </a:rPr>
              <a:t>] </a:t>
            </a:r>
            <a:r>
              <a:rPr lang="ko-KR" altLang="en-US" dirty="0" smtClean="0">
                <a:sym typeface="Wingdings" panose="05000000000000000000" pitchFamily="2" charset="2"/>
              </a:rPr>
              <a:t>탭을 눌러 편집기를 시작하십시오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왼쪽에 줄 번호가 있는 </a:t>
            </a:r>
            <a:r>
              <a:rPr lang="ko-KR" altLang="en-US" dirty="0" err="1" smtClean="0">
                <a:sym typeface="Wingdings" panose="05000000000000000000" pitchFamily="2" charset="2"/>
              </a:rPr>
              <a:t>거터</a:t>
            </a:r>
            <a:r>
              <a:rPr lang="ko-KR" altLang="en-US" dirty="0" smtClean="0">
                <a:sym typeface="Wingdings" panose="05000000000000000000" pitchFamily="2" charset="2"/>
              </a:rPr>
              <a:t> 영역</a:t>
            </a:r>
            <a:r>
              <a:rPr lang="en-US" altLang="ko-KR" dirty="0" smtClean="0">
                <a:sym typeface="Wingdings" panose="05000000000000000000" pitchFamily="2" charset="2"/>
              </a:rPr>
              <a:t>(</a:t>
            </a:r>
            <a:r>
              <a:rPr lang="en-US" altLang="ko-KR" b="1" dirty="0" smtClean="0">
                <a:sym typeface="Wingdings" panose="05000000000000000000" pitchFamily="2" charset="2"/>
              </a:rPr>
              <a:t>Gutter Area</a:t>
            </a:r>
            <a:r>
              <a:rPr lang="en-US" altLang="ko-KR" dirty="0" smtClean="0">
                <a:sym typeface="Wingdings" panose="05000000000000000000" pitchFamily="2" charset="2"/>
              </a:rPr>
              <a:t>)</a:t>
            </a:r>
            <a:r>
              <a:rPr lang="ko-KR" altLang="en-US" dirty="0">
                <a:sym typeface="Wingdings" panose="05000000000000000000" pitchFamily="2" charset="2"/>
              </a:rPr>
              <a:t>이</a:t>
            </a:r>
            <a:r>
              <a:rPr lang="ko-KR" altLang="en-US" dirty="0" smtClean="0">
                <a:sym typeface="Wingdings" panose="05000000000000000000" pitchFamily="2" charset="2"/>
              </a:rPr>
              <a:t> 있고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아래쪽에 상태 바</a:t>
            </a:r>
            <a:r>
              <a:rPr lang="en-US" altLang="ko-KR" dirty="0" smtClean="0">
                <a:sym typeface="Wingdings" panose="05000000000000000000" pitchFamily="2" charset="2"/>
              </a:rPr>
              <a:t>(</a:t>
            </a:r>
            <a:r>
              <a:rPr lang="en-US" altLang="ko-KR" b="1" dirty="0" smtClean="0">
                <a:sym typeface="Wingdings" panose="05000000000000000000" pitchFamily="2" charset="2"/>
              </a:rPr>
              <a:t>Status Bar</a:t>
            </a:r>
            <a:r>
              <a:rPr lang="en-US" altLang="ko-KR" dirty="0" smtClean="0">
                <a:sym typeface="Wingdings" panose="05000000000000000000" pitchFamily="2" charset="2"/>
              </a:rPr>
              <a:t>)</a:t>
            </a:r>
            <a:r>
              <a:rPr lang="ko-KR" altLang="en-US" dirty="0" smtClean="0">
                <a:sym typeface="Wingdings" panose="05000000000000000000" pitchFamily="2" charset="2"/>
              </a:rPr>
              <a:t>가 있습니다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소스 코드에 오류가 생기면 코드 편집기 위에 있는 </a:t>
            </a:r>
            <a:r>
              <a:rPr lang="en-US" altLang="ko-KR" b="1" dirty="0" smtClean="0">
                <a:sym typeface="Wingdings" panose="05000000000000000000" pitchFamily="2" charset="2"/>
              </a:rPr>
              <a:t>Navigation Bar</a:t>
            </a:r>
            <a:r>
              <a:rPr lang="ko-KR" altLang="en-US" dirty="0" smtClean="0">
                <a:sym typeface="Wingdings" panose="05000000000000000000" pitchFamily="2" charset="2"/>
              </a:rPr>
              <a:t>에 빨간 줄로 오류가 표시됩니다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r>
              <a:rPr lang="en-US" altLang="ko-KR" b="1" dirty="0" smtClean="0">
                <a:sym typeface="Wingdings" panose="05000000000000000000" pitchFamily="2" charset="2"/>
              </a:rPr>
              <a:t>MainAcitivity.java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코드의 </a:t>
            </a:r>
            <a:r>
              <a:rPr lang="en-US" altLang="ko-KR" dirty="0" smtClean="0">
                <a:sym typeface="Wingdings" panose="05000000000000000000" pitchFamily="2" charset="2"/>
              </a:rPr>
              <a:t>public class </a:t>
            </a:r>
            <a:r>
              <a:rPr lang="ko-KR" altLang="en-US" dirty="0" smtClean="0">
                <a:sym typeface="Wingdings" panose="05000000000000000000" pitchFamily="2" charset="2"/>
              </a:rPr>
              <a:t>부분의 앞 글자 </a:t>
            </a:r>
            <a:r>
              <a:rPr lang="en-US" altLang="ko-KR" dirty="0" smtClean="0">
                <a:sym typeface="Wingdings" panose="05000000000000000000" pitchFamily="2" charset="2"/>
              </a:rPr>
              <a:t>p</a:t>
            </a:r>
            <a:r>
              <a:rPr lang="ko-KR" altLang="en-US" dirty="0" smtClean="0">
                <a:sym typeface="Wingdings" panose="05000000000000000000" pitchFamily="2" charset="2"/>
              </a:rPr>
              <a:t>를 지워보세요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위쪽의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빨간색의 느낌표 아이콘</a:t>
            </a:r>
            <a:r>
              <a:rPr lang="ko-KR" altLang="en-US" dirty="0" smtClean="0">
                <a:sym typeface="Wingdings" panose="05000000000000000000" pitchFamily="2" charset="2"/>
              </a:rPr>
              <a:t>에 마우스를 가져가면 몇 개의 오류가 발생했는지 알 수 있고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코드 줄 끝에 있는 빨간 줄</a:t>
            </a:r>
            <a:r>
              <a:rPr lang="ko-KR" altLang="en-US" dirty="0" smtClean="0">
                <a:sym typeface="Wingdings" panose="05000000000000000000" pitchFamily="2" charset="2"/>
              </a:rPr>
              <a:t>에 마우스를 가져가면 어떤 오류인지 알려 줍니다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이제 지웠던 </a:t>
            </a:r>
            <a:r>
              <a:rPr lang="en-US" altLang="ko-KR" dirty="0" smtClean="0">
                <a:sym typeface="Wingdings" panose="05000000000000000000" pitchFamily="2" charset="2"/>
              </a:rPr>
              <a:t>p</a:t>
            </a:r>
            <a:r>
              <a:rPr lang="ko-KR" altLang="en-US" dirty="0" smtClean="0">
                <a:sym typeface="Wingdings" panose="05000000000000000000" pitchFamily="2" charset="2"/>
              </a:rPr>
              <a:t>를 다시 입력해서 코드를 원래대로 만드세요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12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3397" y="3414939"/>
            <a:ext cx="7556951" cy="3295182"/>
          </a:xfrm>
          <a:prstGeom prst="rect">
            <a:avLst/>
          </a:prstGeom>
        </p:spPr>
      </p:pic>
      <p:sp>
        <p:nvSpPr>
          <p:cNvPr id="7" name="모서리가 둥근 직사각형 6"/>
          <p:cNvSpPr/>
          <p:nvPr/>
        </p:nvSpPr>
        <p:spPr>
          <a:xfrm>
            <a:off x="2135561" y="3861048"/>
            <a:ext cx="3960440" cy="216024"/>
          </a:xfrm>
          <a:prstGeom prst="roundRect">
            <a:avLst/>
          </a:prstGeom>
          <a:solidFill>
            <a:schemeClr val="accent1">
              <a:tint val="100000"/>
              <a:shade val="100000"/>
              <a:hueMod val="100000"/>
              <a:satMod val="100000"/>
              <a:alpha val="10000"/>
            </a:schemeClr>
          </a:solidFill>
          <a:ln w="3175"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2135561" y="4717296"/>
            <a:ext cx="2736304" cy="403439"/>
          </a:xfrm>
          <a:prstGeom prst="roundRect">
            <a:avLst/>
          </a:prstGeom>
          <a:solidFill>
            <a:schemeClr val="accent1">
              <a:tint val="100000"/>
              <a:shade val="100000"/>
              <a:hueMod val="100000"/>
              <a:satMod val="100000"/>
              <a:alpha val="10000"/>
            </a:schemeClr>
          </a:solidFill>
          <a:ln w="3175"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5375920" y="4717296"/>
            <a:ext cx="981089" cy="538300"/>
          </a:xfrm>
          <a:prstGeom prst="roundRect">
            <a:avLst/>
          </a:prstGeom>
          <a:solidFill>
            <a:schemeClr val="accent1">
              <a:tint val="100000"/>
              <a:shade val="100000"/>
              <a:hueMod val="100000"/>
              <a:satMod val="100000"/>
              <a:alpha val="10000"/>
            </a:schemeClr>
          </a:solidFill>
          <a:ln w="3175"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9542226" y="3287052"/>
            <a:ext cx="1950297" cy="523220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latinLnBrk="0"/>
            <a:r>
              <a:rPr lang="ko-KR" altLang="en-US" sz="1400" dirty="0" smtClean="0"/>
              <a:t>여기  빨간 느낌표와 줄에 커서를 올려보세요</a:t>
            </a:r>
            <a:endParaRPr lang="ko-KR" altLang="en-US" sz="1400" dirty="0"/>
          </a:p>
        </p:txBody>
      </p:sp>
      <p:sp>
        <p:nvSpPr>
          <p:cNvPr id="9" name="모서리가 둥근 직사각형 8"/>
          <p:cNvSpPr/>
          <p:nvPr/>
        </p:nvSpPr>
        <p:spPr>
          <a:xfrm>
            <a:off x="9120336" y="4149080"/>
            <a:ext cx="421890" cy="360040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9562542" y="4725144"/>
            <a:ext cx="421890" cy="360040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꺾인 연결선 17"/>
          <p:cNvCxnSpPr>
            <a:endCxn id="9" idx="0"/>
          </p:cNvCxnSpPr>
          <p:nvPr/>
        </p:nvCxnSpPr>
        <p:spPr>
          <a:xfrm rot="5400000">
            <a:off x="9136545" y="3743399"/>
            <a:ext cx="600418" cy="210945"/>
          </a:xfrm>
          <a:prstGeom prst="bentConnector3">
            <a:avLst>
              <a:gd name="adj1" fmla="val -1845"/>
            </a:avLst>
          </a:prstGeom>
          <a:ln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꺾인 연결선 19"/>
          <p:cNvCxnSpPr>
            <a:stCxn id="16" idx="2"/>
            <a:endCxn id="17" idx="3"/>
          </p:cNvCxnSpPr>
          <p:nvPr/>
        </p:nvCxnSpPr>
        <p:spPr>
          <a:xfrm rot="5400000">
            <a:off x="9703458" y="4091247"/>
            <a:ext cx="1094892" cy="532943"/>
          </a:xfrm>
          <a:prstGeom prst="bentConnector2">
            <a:avLst/>
          </a:prstGeom>
          <a:ln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1917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01-1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코드 편집기 살펴보기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>
                <a:sym typeface="Wingdings" panose="05000000000000000000" pitchFamily="2" charset="2"/>
              </a:rPr>
              <a:t>코드를 수정했는데 에러가 그대로 있다고 표시가 나타나나요</a:t>
            </a:r>
            <a:r>
              <a:rPr lang="en-US" altLang="ko-KR" dirty="0" smtClean="0">
                <a:sym typeface="Wingdings" panose="05000000000000000000" pitchFamily="2" charset="2"/>
              </a:rPr>
              <a:t>?</a:t>
            </a:r>
            <a:r>
              <a:rPr lang="en-US" altLang="ko-KR" dirty="0">
                <a:sym typeface="Wingdings" panose="05000000000000000000" pitchFamily="2" charset="2"/>
              </a:rPr>
              <a:t/>
            </a:r>
            <a:br>
              <a:rPr lang="en-US" altLang="ko-KR" dirty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오류가 수정되면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안스는 자동으로 그 내용을 반영하지만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모든 파일 내용을 자동으로 반영하지는 않습니다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  <a:r>
              <a:rPr lang="ko-KR" altLang="en-US" dirty="0" smtClean="0">
                <a:sym typeface="Wingdings" panose="05000000000000000000" pitchFamily="2" charset="2"/>
              </a:rPr>
              <a:t>특히 </a:t>
            </a:r>
            <a:r>
              <a:rPr lang="en-US" altLang="ko-KR" dirty="0" smtClean="0">
                <a:sym typeface="Wingdings" panose="05000000000000000000" pitchFamily="2" charset="2"/>
              </a:rPr>
              <a:t>xml </a:t>
            </a:r>
            <a:r>
              <a:rPr lang="ko-KR" altLang="en-US" dirty="0" smtClean="0">
                <a:sym typeface="Wingdings" panose="05000000000000000000" pitchFamily="2" charset="2"/>
              </a:rPr>
              <a:t>파일이나 </a:t>
            </a:r>
            <a:r>
              <a:rPr lang="en-US" altLang="ko-KR" dirty="0" smtClean="0">
                <a:sym typeface="Wingdings" panose="05000000000000000000" pitchFamily="2" charset="2"/>
              </a:rPr>
              <a:t>image</a:t>
            </a:r>
            <a:r>
              <a:rPr lang="ko-KR" altLang="en-US" dirty="0" smtClean="0">
                <a:sym typeface="Wingdings" panose="05000000000000000000" pitchFamily="2" charset="2"/>
              </a:rPr>
              <a:t>파일들이 그럴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이런 경우 화면 위쪽 </a:t>
            </a:r>
            <a:r>
              <a:rPr lang="ko-KR" altLang="en-US" dirty="0" err="1" smtClean="0">
                <a:sym typeface="Wingdings" panose="05000000000000000000" pitchFamily="2" charset="2"/>
              </a:rPr>
              <a:t>툴바</a:t>
            </a:r>
            <a:r>
              <a:rPr lang="ko-KR" altLang="en-US" dirty="0" smtClean="0">
                <a:sym typeface="Wingdings" panose="05000000000000000000" pitchFamily="2" charset="2"/>
              </a:rPr>
              <a:t> 중에서 오른쪽에 있는 </a:t>
            </a:r>
            <a:r>
              <a:rPr lang="en-US" altLang="ko-KR" dirty="0" smtClean="0">
                <a:sym typeface="Wingdings" panose="05000000000000000000" pitchFamily="2" charset="2"/>
              </a:rPr>
              <a:t>[</a:t>
            </a:r>
            <a:r>
              <a:rPr lang="en-US" altLang="ko-KR" b="1" dirty="0" smtClean="0">
                <a:sym typeface="Wingdings" panose="05000000000000000000" pitchFamily="2" charset="2"/>
              </a:rPr>
              <a:t>Sync Project with </a:t>
            </a:r>
            <a:r>
              <a:rPr lang="en-US" altLang="ko-KR" b="1" dirty="0" err="1" smtClean="0">
                <a:sym typeface="Wingdings" panose="05000000000000000000" pitchFamily="2" charset="2"/>
              </a:rPr>
              <a:t>Gradle</a:t>
            </a:r>
            <a:r>
              <a:rPr lang="en-US" altLang="ko-KR" b="1" dirty="0" smtClean="0">
                <a:sym typeface="Wingdings" panose="05000000000000000000" pitchFamily="2" charset="2"/>
              </a:rPr>
              <a:t> Files</a:t>
            </a:r>
            <a:r>
              <a:rPr lang="en-US" altLang="ko-KR" dirty="0" smtClean="0">
                <a:sym typeface="Wingdings" panose="05000000000000000000" pitchFamily="2" charset="2"/>
              </a:rPr>
              <a:t>] </a:t>
            </a:r>
            <a:r>
              <a:rPr lang="ko-KR" altLang="en-US" dirty="0" smtClean="0">
                <a:sym typeface="Wingdings" panose="05000000000000000000" pitchFamily="2" charset="2"/>
              </a:rPr>
              <a:t>아이콘을 클릭합니다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>[File] </a:t>
            </a:r>
            <a:r>
              <a:rPr lang="ko-KR" altLang="en-US" dirty="0" smtClean="0">
                <a:sym typeface="Wingdings" panose="05000000000000000000" pitchFamily="2" charset="2"/>
              </a:rPr>
              <a:t>메뉴에도 같은 항목이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화면 하단에 </a:t>
            </a:r>
            <a:r>
              <a:rPr lang="en-US" altLang="ko-KR" dirty="0" smtClean="0">
                <a:sym typeface="Wingdings" panose="05000000000000000000" pitchFamily="2" charset="2"/>
              </a:rPr>
              <a:t>[Build]</a:t>
            </a:r>
            <a:r>
              <a:rPr lang="ko-KR" altLang="en-US" dirty="0" smtClean="0">
                <a:sym typeface="Wingdings" panose="05000000000000000000" pitchFamily="2" charset="2"/>
              </a:rPr>
              <a:t>탭을 눌러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창을 띄우고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en-US" altLang="ko-KR" dirty="0">
                <a:sym typeface="Wingdings" panose="05000000000000000000" pitchFamily="2" charset="2"/>
              </a:rPr>
              <a:t>[</a:t>
            </a:r>
            <a:r>
              <a:rPr lang="en-US" altLang="ko-KR" b="1" dirty="0">
                <a:sym typeface="Wingdings" panose="05000000000000000000" pitchFamily="2" charset="2"/>
              </a:rPr>
              <a:t>Sync Project with Gradle </a:t>
            </a:r>
            <a:r>
              <a:rPr lang="en-US" altLang="ko-KR" b="1" dirty="0" smtClean="0">
                <a:sym typeface="Wingdings" panose="05000000000000000000" pitchFamily="2" charset="2"/>
              </a:rPr>
              <a:t>Files</a:t>
            </a:r>
            <a:r>
              <a:rPr lang="en-US" altLang="ko-KR" dirty="0" smtClean="0">
                <a:sym typeface="Wingdings" panose="05000000000000000000" pitchFamily="2" charset="2"/>
              </a:rPr>
              <a:t>]</a:t>
            </a:r>
            <a:r>
              <a:rPr lang="ko-KR" altLang="en-US" dirty="0" smtClean="0">
                <a:sym typeface="Wingdings" panose="05000000000000000000" pitchFamily="2" charset="2"/>
              </a:rPr>
              <a:t>를 클릭해보세요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그러면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소스 파일을 컴파일하고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앱을 </a:t>
            </a:r>
            <a:r>
              <a:rPr lang="en-US" altLang="ko-KR" dirty="0" smtClean="0">
                <a:sym typeface="Wingdings" panose="05000000000000000000" pitchFamily="2" charset="2"/>
              </a:rPr>
              <a:t>Build</a:t>
            </a:r>
            <a:r>
              <a:rPr lang="ko-KR" altLang="en-US" dirty="0" smtClean="0">
                <a:sym typeface="Wingdings" panose="05000000000000000000" pitchFamily="2" charset="2"/>
              </a:rPr>
              <a:t>하는 과정을 보여줍니다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오류가 없기를 바랍니다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13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6680" y="2204864"/>
            <a:ext cx="4007721" cy="157303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왼쪽 화살표 13"/>
          <p:cNvSpPr/>
          <p:nvPr/>
        </p:nvSpPr>
        <p:spPr>
          <a:xfrm rot="16200000">
            <a:off x="9533052" y="2265910"/>
            <a:ext cx="540315" cy="357634"/>
          </a:xfrm>
          <a:prstGeom prst="lef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9837" y="4774261"/>
            <a:ext cx="5814564" cy="1722269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7536160" y="6021287"/>
            <a:ext cx="864096" cy="475243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5259836" y="4941167"/>
            <a:ext cx="620139" cy="288033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9026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01-1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코드 편집기 살펴보기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>
                <a:sym typeface="Wingdings" panose="05000000000000000000" pitchFamily="2" charset="2"/>
              </a:rPr>
              <a:t>소스 코드 세 번째 줄에 있는 </a:t>
            </a:r>
            <a:r>
              <a:rPr lang="en-US" altLang="ko-KR" dirty="0" smtClean="0">
                <a:sym typeface="Wingdings" panose="05000000000000000000" pitchFamily="2" charset="2"/>
              </a:rPr>
              <a:t>'import …' </a:t>
            </a:r>
            <a:r>
              <a:rPr lang="ko-KR" altLang="en-US" dirty="0" smtClean="0">
                <a:sym typeface="Wingdings" panose="05000000000000000000" pitchFamily="2" charset="2"/>
              </a:rPr>
              <a:t>부분의 왼쪽 </a:t>
            </a:r>
            <a:r>
              <a:rPr lang="ko-KR" altLang="en-US" dirty="0" err="1" smtClean="0">
                <a:sym typeface="Wingdings" panose="05000000000000000000" pitchFamily="2" charset="2"/>
              </a:rPr>
              <a:t>거터</a:t>
            </a:r>
            <a:r>
              <a:rPr lang="ko-KR" altLang="en-US" dirty="0" smtClean="0">
                <a:sym typeface="Wingdings" panose="05000000000000000000" pitchFamily="2" charset="2"/>
              </a:rPr>
              <a:t> 영역에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조그만 플러스 표시</a:t>
            </a:r>
            <a:r>
              <a:rPr lang="ko-KR" altLang="en-US" dirty="0">
                <a:sym typeface="Wingdings" panose="05000000000000000000" pitchFamily="2" charset="2"/>
              </a:rPr>
              <a:t>가 있는데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이것을 </a:t>
            </a:r>
            <a:r>
              <a:rPr lang="ko-KR" altLang="en-US" dirty="0" smtClean="0">
                <a:sym typeface="Wingdings" panose="05000000000000000000" pitchFamily="2" charset="2"/>
              </a:rPr>
              <a:t>누르면 숨겨 있는 코드가 펼쳐집니다</a:t>
            </a:r>
            <a:r>
              <a:rPr lang="en-US" altLang="ko-KR" dirty="0" smtClean="0">
                <a:sym typeface="Wingdings" panose="05000000000000000000" pitchFamily="2" charset="2"/>
              </a:rPr>
              <a:t>. import </a:t>
            </a:r>
            <a:r>
              <a:rPr lang="ko-KR" altLang="en-US" dirty="0" smtClean="0">
                <a:sym typeface="Wingdings" panose="05000000000000000000" pitchFamily="2" charset="2"/>
              </a:rPr>
              <a:t>구문이 많으면 주요 코드를 보기 어렵기 때문에 숨겨둔 것입니다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b="1" dirty="0" smtClean="0">
                <a:solidFill>
                  <a:srgbClr val="7030A0"/>
                </a:solidFill>
                <a:sym typeface="Wingdings" panose="05000000000000000000" pitchFamily="2" charset="2"/>
              </a:rPr>
              <a:t>조그만 마이너스 표시들은</a:t>
            </a:r>
            <a:r>
              <a:rPr lang="ko-KR" altLang="en-US" dirty="0" smtClean="0">
                <a:solidFill>
                  <a:srgbClr val="7030A0"/>
                </a:solidFill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다음 구문들을 숨길 수 있다는 표시입니다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물론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다시 펼칠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몇 번 연습하여 익숙해지십시오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14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3672" y="2420888"/>
            <a:ext cx="5159187" cy="2918713"/>
          </a:xfrm>
          <a:prstGeom prst="rect">
            <a:avLst/>
          </a:prstGeom>
        </p:spPr>
      </p:pic>
      <p:sp>
        <p:nvSpPr>
          <p:cNvPr id="14" name="왼쪽 화살표 13"/>
          <p:cNvSpPr/>
          <p:nvPr/>
        </p:nvSpPr>
        <p:spPr>
          <a:xfrm rot="10800000">
            <a:off x="2985650" y="3121480"/>
            <a:ext cx="540315" cy="357634"/>
          </a:xfrm>
          <a:prstGeom prst="lef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왼쪽 화살표 8"/>
          <p:cNvSpPr/>
          <p:nvPr/>
        </p:nvSpPr>
        <p:spPr>
          <a:xfrm rot="10800000">
            <a:off x="2950940" y="4179706"/>
            <a:ext cx="540315" cy="357634"/>
          </a:xfrm>
          <a:prstGeom prst="left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왼쪽 화살표 9"/>
          <p:cNvSpPr/>
          <p:nvPr/>
        </p:nvSpPr>
        <p:spPr>
          <a:xfrm rot="10800000">
            <a:off x="2950939" y="4814725"/>
            <a:ext cx="540315" cy="357634"/>
          </a:xfrm>
          <a:prstGeom prst="left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8051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01-1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코드 편집기 살펴보기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>
                <a:sym typeface="Wingdings" panose="05000000000000000000" pitchFamily="2" charset="2"/>
              </a:rPr>
              <a:t>코드 안에 사용된 클래스의 </a:t>
            </a:r>
            <a:r>
              <a:rPr lang="en-US" altLang="ko-KR" dirty="0" smtClean="0">
                <a:sym typeface="Wingdings" panose="05000000000000000000" pitchFamily="2" charset="2"/>
              </a:rPr>
              <a:t>API </a:t>
            </a:r>
            <a:r>
              <a:rPr lang="ko-KR" altLang="en-US" dirty="0" smtClean="0">
                <a:sym typeface="Wingdings" panose="05000000000000000000" pitchFamily="2" charset="2"/>
              </a:rPr>
              <a:t>를 확인할 수도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예를 들면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en-US" altLang="ko-KR" b="1" dirty="0" smtClean="0">
                <a:sym typeface="Wingdings" panose="05000000000000000000" pitchFamily="2" charset="2"/>
              </a:rPr>
              <a:t>AppCompactActivity</a:t>
            </a:r>
            <a:r>
              <a:rPr lang="ko-KR" altLang="en-US" dirty="0" smtClean="0">
                <a:sym typeface="Wingdings" panose="05000000000000000000" pitchFamily="2" charset="2"/>
              </a:rPr>
              <a:t>에 마우스를 클릭하여 커서를 위치하고 </a:t>
            </a:r>
            <a:r>
              <a:rPr lang="en-US" altLang="ko-KR" b="1" dirty="0" smtClean="0">
                <a:sym typeface="Wingdings" panose="05000000000000000000" pitchFamily="2" charset="2"/>
              </a:rPr>
              <a:t>&lt;Ctrl&gt;&lt;Q&gt;</a:t>
            </a:r>
            <a:r>
              <a:rPr lang="ko-KR" altLang="en-US" dirty="0" smtClean="0">
                <a:sym typeface="Wingdings" panose="05000000000000000000" pitchFamily="2" charset="2"/>
              </a:rPr>
              <a:t>입력하면 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상당히 유용할 때가 많습니다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15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5800" y="2060848"/>
            <a:ext cx="6523285" cy="4061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772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01-1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코드 편집기 살펴보기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b="1" dirty="0" smtClean="0">
                <a:sym typeface="Wingdings" panose="05000000000000000000" pitchFamily="2" charset="2"/>
              </a:rPr>
              <a:t>코드 자동 완성 기능</a:t>
            </a:r>
            <a:r>
              <a:rPr lang="ko-KR" altLang="en-US" dirty="0" smtClean="0">
                <a:sym typeface="Wingdings" panose="05000000000000000000" pitchFamily="2" charset="2"/>
              </a:rPr>
              <a:t>을 사용하면 손쉽게 코딩을 할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b="1" dirty="0" err="1" smtClean="0">
                <a:sym typeface="Wingdings" panose="05000000000000000000" pitchFamily="2" charset="2"/>
              </a:rPr>
              <a:t>onCreate</a:t>
            </a:r>
            <a:r>
              <a:rPr lang="en-US" altLang="ko-KR" b="1" dirty="0" smtClean="0">
                <a:sym typeface="Wingdings" panose="05000000000000000000" pitchFamily="2" charset="2"/>
              </a:rPr>
              <a:t>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메소드에서</a:t>
            </a:r>
            <a:r>
              <a:rPr lang="ko-KR" altLang="en-US" dirty="0" smtClean="0">
                <a:sym typeface="Wingdings" panose="05000000000000000000" pitchFamily="2" charset="2"/>
              </a:rPr>
              <a:t> 중괄호가 끝난 아래쪽에 </a:t>
            </a:r>
            <a:r>
              <a:rPr lang="en-US" altLang="ko-KR" dirty="0" smtClean="0">
                <a:sym typeface="Wingdings" panose="05000000000000000000" pitchFamily="2" charset="2"/>
              </a:rPr>
              <a:t>'</a:t>
            </a:r>
            <a:r>
              <a:rPr lang="en-US" altLang="ko-KR" dirty="0" err="1" smtClean="0">
                <a:sym typeface="Wingdings" panose="05000000000000000000" pitchFamily="2" charset="2"/>
              </a:rPr>
              <a:t>Str</a:t>
            </a:r>
            <a:r>
              <a:rPr lang="en-US" altLang="ko-KR" dirty="0" smtClean="0">
                <a:sym typeface="Wingdings" panose="05000000000000000000" pitchFamily="2" charset="2"/>
              </a:rPr>
              <a:t>'</a:t>
            </a:r>
            <a:r>
              <a:rPr lang="ko-KR" altLang="en-US" dirty="0" smtClean="0">
                <a:sym typeface="Wingdings" panose="05000000000000000000" pitchFamily="2" charset="2"/>
              </a:rPr>
              <a:t>까지만 입력해보면 </a:t>
            </a:r>
            <a:r>
              <a:rPr lang="en-US" altLang="ko-KR" dirty="0" err="1" smtClean="0">
                <a:sym typeface="Wingdings" panose="05000000000000000000" pitchFamily="2" charset="2"/>
              </a:rPr>
              <a:t>Str</a:t>
            </a:r>
            <a:r>
              <a:rPr lang="ko-KR" altLang="en-US" dirty="0" smtClean="0">
                <a:sym typeface="Wingdings" panose="05000000000000000000" pitchFamily="2" charset="2"/>
              </a:rPr>
              <a:t>로 시작하는 코드 후보들이 표시됩니다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  <a:r>
              <a:rPr lang="ko-KR" altLang="en-US" dirty="0" smtClean="0">
                <a:sym typeface="Wingdings" panose="05000000000000000000" pitchFamily="2" charset="2"/>
              </a:rPr>
              <a:t>이 중에 하나를 선택한 후 탭이나 </a:t>
            </a:r>
            <a:r>
              <a:rPr lang="en-US" altLang="ko-KR" dirty="0" smtClean="0">
                <a:sym typeface="Wingdings" panose="05000000000000000000" pitchFamily="2" charset="2"/>
              </a:rPr>
              <a:t>&lt;Enter&gt;</a:t>
            </a:r>
            <a:r>
              <a:rPr lang="ko-KR" altLang="en-US" dirty="0" smtClean="0">
                <a:sym typeface="Wingdings" panose="05000000000000000000" pitchFamily="2" charset="2"/>
              </a:rPr>
              <a:t>를 누르면 자동으로 입력이 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이 기능을 이용하여      </a:t>
            </a:r>
            <a:r>
              <a:rPr lang="en-US" altLang="ko-KR" b="1" dirty="0" smtClean="0">
                <a:latin typeface="Consolas" panose="020B0609020204030204" pitchFamily="49" charset="0"/>
                <a:sym typeface="Wingdings" panose="05000000000000000000" pitchFamily="2" charset="2"/>
              </a:rPr>
              <a:t>String hello = new String(); </a:t>
            </a:r>
          </a:p>
          <a:p>
            <a:r>
              <a:rPr lang="en-US" altLang="ko-KR" b="1" dirty="0" smtClean="0">
                <a:latin typeface="Consolas" panose="020B0609020204030204" pitchFamily="49" charset="0"/>
                <a:sym typeface="Wingdings" panose="05000000000000000000" pitchFamily="2" charset="2"/>
              </a:rPr>
              <a:t>String() </a:t>
            </a:r>
            <a:r>
              <a:rPr lang="ko-KR" altLang="en-US" dirty="0" smtClean="0">
                <a:sym typeface="Wingdings" panose="05000000000000000000" pitchFamily="2" charset="2"/>
              </a:rPr>
              <a:t>여기 소괄호 안에 커서를 두고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&lt;Ctrl&gt;&lt;P&gt; </a:t>
            </a:r>
            <a:r>
              <a:rPr lang="ko-KR" altLang="en-US" dirty="0" smtClean="0">
                <a:sym typeface="Wingdings" panose="05000000000000000000" pitchFamily="2" charset="2"/>
              </a:rPr>
              <a:t>하면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사용 가능한 </a:t>
            </a:r>
            <a:r>
              <a:rPr lang="ko-KR" altLang="en-US" dirty="0" err="1" smtClean="0">
                <a:sym typeface="Wingdings" panose="05000000000000000000" pitchFamily="2" charset="2"/>
              </a:rPr>
              <a:t>파라미터가</a:t>
            </a:r>
            <a:r>
              <a:rPr lang="ko-KR" altLang="en-US" dirty="0" smtClean="0">
                <a:sym typeface="Wingdings" panose="05000000000000000000" pitchFamily="2" charset="2"/>
              </a:rPr>
              <a:t> 나열됩니다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이런 기능이 있다는 것을 알고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이제 코드를 원상 복구하십시오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16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100" y="2852936"/>
            <a:ext cx="7171606" cy="364359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0216" y="2458046"/>
            <a:ext cx="3660931" cy="4061818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7906002" y="3573016"/>
            <a:ext cx="3950637" cy="360040"/>
          </a:xfrm>
          <a:prstGeom prst="roundRect">
            <a:avLst/>
          </a:prstGeom>
          <a:solidFill>
            <a:srgbClr val="C00000">
              <a:alpha val="13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2855640" y="1664804"/>
            <a:ext cx="3950637" cy="360040"/>
          </a:xfrm>
          <a:prstGeom prst="roundRect">
            <a:avLst/>
          </a:prstGeom>
          <a:solidFill>
            <a:srgbClr val="C00000">
              <a:alpha val="13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3138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01-1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코드 편집기 살펴보기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>
                <a:sym typeface="Wingdings" panose="05000000000000000000" pitchFamily="2" charset="2"/>
              </a:rPr>
              <a:t>코드 생성</a:t>
            </a:r>
            <a:r>
              <a:rPr lang="en-US" altLang="ko-KR" dirty="0" smtClean="0">
                <a:sym typeface="Wingdings" panose="05000000000000000000" pitchFamily="2" charset="2"/>
              </a:rPr>
              <a:t>(Code Generation) </a:t>
            </a:r>
            <a:r>
              <a:rPr lang="ko-KR" altLang="en-US" dirty="0" smtClean="0">
                <a:sym typeface="Wingdings" panose="05000000000000000000" pitchFamily="2" charset="2"/>
              </a:rPr>
              <a:t>기능도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예를 들어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새 클래스를 만들고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생성자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(Constructor)</a:t>
            </a:r>
            <a:r>
              <a:rPr lang="ko-KR" altLang="en-US" dirty="0" smtClean="0">
                <a:sym typeface="Wingdings" panose="05000000000000000000" pitchFamily="2" charset="2"/>
              </a:rPr>
              <a:t>를 입력할 때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자동으로 생성자 코드를 완성할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또한 클래스를 상속해서 만든 경우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부모 클래스에 정의된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메소드를</a:t>
            </a:r>
            <a:r>
              <a:rPr lang="ko-KR" altLang="en-US" dirty="0" smtClean="0">
                <a:sym typeface="Wingdings" panose="05000000000000000000" pitchFamily="2" charset="2"/>
              </a:rPr>
              <a:t> 재정의</a:t>
            </a:r>
            <a:r>
              <a:rPr lang="en-US" altLang="ko-KR" dirty="0" smtClean="0">
                <a:sym typeface="Wingdings" panose="05000000000000000000" pitchFamily="2" charset="2"/>
              </a:rPr>
              <a:t>(Overriding)</a:t>
            </a:r>
            <a:r>
              <a:rPr lang="ko-KR" altLang="en-US" dirty="0" smtClean="0">
                <a:sym typeface="Wingdings" panose="05000000000000000000" pitchFamily="2" charset="2"/>
              </a:rPr>
              <a:t>하는 코드 자동으로 생성할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예제로</a:t>
            </a:r>
            <a:r>
              <a:rPr lang="en-US" altLang="ko-KR" dirty="0" smtClean="0">
                <a:sym typeface="Wingdings" panose="05000000000000000000" pitchFamily="2" charset="2"/>
              </a:rPr>
              <a:t>, MainActivity </a:t>
            </a:r>
            <a:r>
              <a:rPr lang="ko-KR" altLang="en-US" dirty="0" smtClean="0">
                <a:sym typeface="Wingdings" panose="05000000000000000000" pitchFamily="2" charset="2"/>
              </a:rPr>
              <a:t>클래스는 </a:t>
            </a:r>
            <a:r>
              <a:rPr lang="en-US" altLang="ko-KR" dirty="0" smtClean="0">
                <a:sym typeface="Wingdings" panose="05000000000000000000" pitchFamily="2" charset="2"/>
              </a:rPr>
              <a:t>AppCompatActivity </a:t>
            </a:r>
            <a:r>
              <a:rPr lang="ko-KR" altLang="en-US" dirty="0" smtClean="0">
                <a:sym typeface="Wingdings" panose="05000000000000000000" pitchFamily="2" charset="2"/>
              </a:rPr>
              <a:t>클래스를 상속해서 만들었으므로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부모 클래스의 메소드 하나를 재정의 </a:t>
            </a:r>
            <a:r>
              <a:rPr lang="en-US" altLang="ko-KR" dirty="0" smtClean="0">
                <a:sym typeface="Wingdings" panose="05000000000000000000" pitchFamily="2" charset="2"/>
              </a:rPr>
              <a:t>Overriding</a:t>
            </a:r>
            <a:r>
              <a:rPr lang="ko-KR" altLang="en-US" dirty="0" smtClean="0">
                <a:sym typeface="Wingdings" panose="05000000000000000000" pitchFamily="2" charset="2"/>
              </a:rPr>
              <a:t>하는 코드를 자동으로 생성하고자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onCreate() </a:t>
            </a:r>
            <a:r>
              <a:rPr lang="ko-KR" altLang="en-US" dirty="0" smtClean="0">
                <a:sym typeface="Wingdings" panose="05000000000000000000" pitchFamily="2" charset="2"/>
              </a:rPr>
              <a:t>메소드가 끝난 다음</a:t>
            </a:r>
            <a:r>
              <a:rPr lang="en-US" altLang="ko-KR" dirty="0" smtClean="0">
                <a:sym typeface="Wingdings" panose="05000000000000000000" pitchFamily="2" charset="2"/>
              </a:rPr>
              <a:t>, &lt;Enter&gt;</a:t>
            </a:r>
            <a:r>
              <a:rPr lang="ko-KR" altLang="en-US" dirty="0" smtClean="0">
                <a:sym typeface="Wingdings" panose="05000000000000000000" pitchFamily="2" charset="2"/>
              </a:rPr>
              <a:t>해서 빈 줄을 넣고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마우스 오른쪽을 클릭하여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나타난 메뉴에서 </a:t>
            </a:r>
            <a:r>
              <a:rPr lang="en-US" altLang="ko-KR" b="1" dirty="0" smtClean="0">
                <a:sym typeface="Wingdings" panose="05000000000000000000" pitchFamily="2" charset="2"/>
              </a:rPr>
              <a:t>[Generate …]</a:t>
            </a:r>
            <a:r>
              <a:rPr lang="ko-KR" altLang="en-US" dirty="0" smtClean="0">
                <a:sym typeface="Wingdings" panose="05000000000000000000" pitchFamily="2" charset="2"/>
              </a:rPr>
              <a:t>를 선택하면</a:t>
            </a:r>
            <a:r>
              <a:rPr lang="en-US" altLang="ko-KR" dirty="0" smtClean="0">
                <a:sym typeface="Wingdings" panose="05000000000000000000" pitchFamily="2" charset="2"/>
              </a:rPr>
              <a:t>,</a:t>
            </a:r>
            <a:r>
              <a:rPr lang="ko-KR" altLang="en-US" dirty="0" smtClean="0">
                <a:sym typeface="Wingdings" panose="05000000000000000000" pitchFamily="2" charset="2"/>
              </a:rPr>
              <a:t> 코드 생성을 위한 </a:t>
            </a:r>
            <a:r>
              <a:rPr lang="en-US" altLang="ko-KR" b="1" dirty="0" smtClean="0">
                <a:sym typeface="Wingdings" panose="05000000000000000000" pitchFamily="2" charset="2"/>
              </a:rPr>
              <a:t>[Generate] </a:t>
            </a:r>
            <a:r>
              <a:rPr lang="ko-KR" altLang="en-US" dirty="0" smtClean="0">
                <a:sym typeface="Wingdings" panose="05000000000000000000" pitchFamily="2" charset="2"/>
              </a:rPr>
              <a:t>메뉴가 아래와 같이 표시됩니다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17</a:t>
            </a:fld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380" y="4175481"/>
            <a:ext cx="4347476" cy="232104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52867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01-1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코드 편집기 살펴보기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ym typeface="Wingdings" panose="05000000000000000000" pitchFamily="2" charset="2"/>
              </a:rPr>
              <a:t>코드 생성</a:t>
            </a:r>
            <a:r>
              <a:rPr lang="en-US" altLang="ko-KR" dirty="0">
                <a:sym typeface="Wingdings" panose="05000000000000000000" pitchFamily="2" charset="2"/>
              </a:rPr>
              <a:t>(Code Generation) </a:t>
            </a:r>
            <a:r>
              <a:rPr lang="ko-KR" altLang="en-US" dirty="0">
                <a:sym typeface="Wingdings" panose="05000000000000000000" pitchFamily="2" charset="2"/>
              </a:rPr>
              <a:t>기능도 있습니다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br>
              <a:rPr lang="en-US" altLang="ko-KR" dirty="0">
                <a:sym typeface="Wingdings" panose="05000000000000000000" pitchFamily="2" charset="2"/>
              </a:rPr>
            </a:br>
            <a:r>
              <a:rPr lang="ko-KR" altLang="en-US" dirty="0">
                <a:sym typeface="Wingdings" panose="05000000000000000000" pitchFamily="2" charset="2"/>
              </a:rPr>
              <a:t>예를 들어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새 클래스를 만들고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b="1" dirty="0">
                <a:solidFill>
                  <a:srgbClr val="C00000"/>
                </a:solidFill>
                <a:sym typeface="Wingdings" panose="05000000000000000000" pitchFamily="2" charset="2"/>
              </a:rPr>
              <a:t>생성자</a:t>
            </a: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(Constructor)</a:t>
            </a:r>
            <a:r>
              <a:rPr lang="ko-KR" altLang="en-US" dirty="0">
                <a:sym typeface="Wingdings" panose="05000000000000000000" pitchFamily="2" charset="2"/>
              </a:rPr>
              <a:t>를 입력할 때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자동으로 생성자 코드를 완성할 수 있습니다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  <a:br>
              <a:rPr lang="en-US" altLang="ko-KR" dirty="0">
                <a:sym typeface="Wingdings" panose="05000000000000000000" pitchFamily="2" charset="2"/>
              </a:rPr>
            </a:br>
            <a:r>
              <a:rPr lang="ko-KR" altLang="en-US" dirty="0">
                <a:sym typeface="Wingdings" panose="05000000000000000000" pitchFamily="2" charset="2"/>
              </a:rPr>
              <a:t>또한 클래스를 상속해서 만든 경우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부모 클래스에 정의된 메소드를 재정의</a:t>
            </a:r>
            <a:r>
              <a:rPr lang="en-US" altLang="ko-KR" dirty="0">
                <a:sym typeface="Wingdings" panose="05000000000000000000" pitchFamily="2" charset="2"/>
              </a:rPr>
              <a:t>(Overriding)</a:t>
            </a:r>
            <a:r>
              <a:rPr lang="ko-KR" altLang="en-US" dirty="0">
                <a:sym typeface="Wingdings" panose="05000000000000000000" pitchFamily="2" charset="2"/>
              </a:rPr>
              <a:t>하는 코드 자동으로 생성할 수 있습니다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예제로</a:t>
            </a:r>
            <a:r>
              <a:rPr lang="en-US" altLang="ko-KR" dirty="0">
                <a:sym typeface="Wingdings" panose="05000000000000000000" pitchFamily="2" charset="2"/>
              </a:rPr>
              <a:t>, MainActivity </a:t>
            </a:r>
            <a:r>
              <a:rPr lang="ko-KR" altLang="en-US" dirty="0">
                <a:sym typeface="Wingdings" panose="05000000000000000000" pitchFamily="2" charset="2"/>
              </a:rPr>
              <a:t>클래스는 </a:t>
            </a:r>
            <a:r>
              <a:rPr lang="en-US" altLang="ko-KR" dirty="0">
                <a:sym typeface="Wingdings" panose="05000000000000000000" pitchFamily="2" charset="2"/>
              </a:rPr>
              <a:t>AppCompatActivity </a:t>
            </a:r>
            <a:r>
              <a:rPr lang="ko-KR" altLang="en-US" dirty="0">
                <a:sym typeface="Wingdings" panose="05000000000000000000" pitchFamily="2" charset="2"/>
              </a:rPr>
              <a:t>클래스를 상속해서 만들었으므로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부모 클래스의 메소드 하나를 재정의 </a:t>
            </a:r>
            <a:r>
              <a:rPr lang="en-US" altLang="ko-KR" dirty="0">
                <a:sym typeface="Wingdings" panose="05000000000000000000" pitchFamily="2" charset="2"/>
              </a:rPr>
              <a:t>Overriding</a:t>
            </a:r>
            <a:r>
              <a:rPr lang="ko-KR" altLang="en-US" dirty="0">
                <a:sym typeface="Wingdings" panose="05000000000000000000" pitchFamily="2" charset="2"/>
              </a:rPr>
              <a:t>하는 코드를 자동으로 생성하고자 합니다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onCreate() </a:t>
            </a:r>
            <a:r>
              <a:rPr lang="ko-KR" altLang="en-US" dirty="0">
                <a:sym typeface="Wingdings" panose="05000000000000000000" pitchFamily="2" charset="2"/>
              </a:rPr>
              <a:t>메소드가 끝난 다음</a:t>
            </a:r>
            <a:r>
              <a:rPr lang="en-US" altLang="ko-KR" dirty="0">
                <a:sym typeface="Wingdings" panose="05000000000000000000" pitchFamily="2" charset="2"/>
              </a:rPr>
              <a:t>, &lt;Enter&gt;</a:t>
            </a:r>
            <a:r>
              <a:rPr lang="ko-KR" altLang="en-US" dirty="0">
                <a:sym typeface="Wingdings" panose="05000000000000000000" pitchFamily="2" charset="2"/>
              </a:rPr>
              <a:t>해서 빈 줄을 넣고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마우스 오른쪽을 클릭하여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나타난 메뉴에서 </a:t>
            </a:r>
            <a:r>
              <a:rPr lang="en-US" altLang="ko-KR" b="1" dirty="0">
                <a:sym typeface="Wingdings" panose="05000000000000000000" pitchFamily="2" charset="2"/>
              </a:rPr>
              <a:t>[Generate …]</a:t>
            </a:r>
            <a:r>
              <a:rPr lang="ko-KR" altLang="en-US" dirty="0">
                <a:sym typeface="Wingdings" panose="05000000000000000000" pitchFamily="2" charset="2"/>
              </a:rPr>
              <a:t>를 선택하면</a:t>
            </a:r>
            <a:r>
              <a:rPr lang="en-US" altLang="ko-KR" dirty="0">
                <a:sym typeface="Wingdings" panose="05000000000000000000" pitchFamily="2" charset="2"/>
              </a:rPr>
              <a:t>,</a:t>
            </a:r>
            <a:r>
              <a:rPr lang="ko-KR" altLang="en-US" dirty="0">
                <a:sym typeface="Wingdings" panose="05000000000000000000" pitchFamily="2" charset="2"/>
              </a:rPr>
              <a:t> 코드 생성을 위한 </a:t>
            </a:r>
            <a:r>
              <a:rPr lang="en-US" altLang="ko-KR" b="1" dirty="0">
                <a:sym typeface="Wingdings" panose="05000000000000000000" pitchFamily="2" charset="2"/>
              </a:rPr>
              <a:t>[Generate] </a:t>
            </a:r>
            <a:r>
              <a:rPr lang="ko-KR" altLang="en-US" dirty="0">
                <a:sym typeface="Wingdings" panose="05000000000000000000" pitchFamily="2" charset="2"/>
              </a:rPr>
              <a:t>메뉴가 아래와 같이 표시됩니다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[Override Methods]</a:t>
            </a:r>
            <a:r>
              <a:rPr lang="ko-KR" altLang="en-US" dirty="0" smtClean="0">
                <a:sym typeface="Wingdings" panose="05000000000000000000" pitchFamily="2" charset="2"/>
              </a:rPr>
              <a:t>를 선택하면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부모 클래스 </a:t>
            </a:r>
            <a:r>
              <a:rPr lang="en-US" altLang="ko-KR" dirty="0" smtClean="0">
                <a:sym typeface="Wingdings" panose="05000000000000000000" pitchFamily="2" charset="2"/>
              </a:rPr>
              <a:t>AppCompatActivity </a:t>
            </a:r>
            <a:r>
              <a:rPr lang="ko-KR" altLang="en-US" dirty="0" smtClean="0">
                <a:sym typeface="Wingdings" panose="05000000000000000000" pitchFamily="2" charset="2"/>
              </a:rPr>
              <a:t>클래스의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메소드들이</a:t>
            </a:r>
            <a:r>
              <a:rPr lang="ko-KR" altLang="en-US" dirty="0" smtClean="0">
                <a:sym typeface="Wingdings" panose="05000000000000000000" pitchFamily="2" charset="2"/>
              </a:rPr>
              <a:t> 나타납니다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18</a:t>
            </a:fld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380" y="4175481"/>
            <a:ext cx="4347476" cy="232104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3872" y="4175480"/>
            <a:ext cx="2451231" cy="234438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0390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01-1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코드 편집기 살펴보기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>
                <a:sym typeface="Wingdings" panose="05000000000000000000" pitchFamily="2" charset="2"/>
              </a:rPr>
              <a:t>코드 생성</a:t>
            </a:r>
            <a:r>
              <a:rPr lang="en-US" altLang="ko-KR" dirty="0" smtClean="0">
                <a:sym typeface="Wingdings" panose="05000000000000000000" pitchFamily="2" charset="2"/>
              </a:rPr>
              <a:t>(Code Generation) </a:t>
            </a:r>
            <a:r>
              <a:rPr lang="ko-KR" altLang="en-US" dirty="0" smtClean="0">
                <a:sym typeface="Wingdings" panose="05000000000000000000" pitchFamily="2" charset="2"/>
              </a:rPr>
              <a:t>기능도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예를 들어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새 클래스를 만들고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생성자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(Constructor</a:t>
            </a:r>
            <a:r>
              <a:rPr lang="en-US" altLang="ko-KR" dirty="0" smtClean="0">
                <a:sym typeface="Wingdings" panose="05000000000000000000" pitchFamily="2" charset="2"/>
              </a:rPr>
              <a:t>)</a:t>
            </a:r>
            <a:r>
              <a:rPr lang="ko-KR" altLang="en-US" dirty="0" smtClean="0">
                <a:sym typeface="Wingdings" panose="05000000000000000000" pitchFamily="2" charset="2"/>
              </a:rPr>
              <a:t>를 입력할 때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자동으로 생성자 코드를 완성할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또한 클래스를 상속해서 만든 경우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부모 클래스에 정의된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메소드를</a:t>
            </a:r>
            <a:r>
              <a:rPr lang="ko-KR" altLang="en-US" dirty="0" smtClean="0">
                <a:sym typeface="Wingdings" panose="05000000000000000000" pitchFamily="2" charset="2"/>
              </a:rPr>
              <a:t> 재정의</a:t>
            </a:r>
            <a:r>
              <a:rPr lang="en-US" altLang="ko-KR" dirty="0" smtClean="0">
                <a:sym typeface="Wingdings" panose="05000000000000000000" pitchFamily="2" charset="2"/>
              </a:rPr>
              <a:t>(Overriding)</a:t>
            </a:r>
            <a:r>
              <a:rPr lang="ko-KR" altLang="en-US" dirty="0" smtClean="0">
                <a:sym typeface="Wingdings" panose="05000000000000000000" pitchFamily="2" charset="2"/>
              </a:rPr>
              <a:t>하는 코드 자동으로 생성할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예제로</a:t>
            </a:r>
            <a:r>
              <a:rPr lang="en-US" altLang="ko-KR" dirty="0" smtClean="0">
                <a:sym typeface="Wingdings" panose="05000000000000000000" pitchFamily="2" charset="2"/>
              </a:rPr>
              <a:t>, MainActivity </a:t>
            </a:r>
            <a:r>
              <a:rPr lang="ko-KR" altLang="en-US" dirty="0" smtClean="0">
                <a:sym typeface="Wingdings" panose="05000000000000000000" pitchFamily="2" charset="2"/>
              </a:rPr>
              <a:t>클래스는 </a:t>
            </a:r>
            <a:r>
              <a:rPr lang="en-US" altLang="ko-KR" dirty="0" smtClean="0">
                <a:sym typeface="Wingdings" panose="05000000000000000000" pitchFamily="2" charset="2"/>
              </a:rPr>
              <a:t>AppCompatActivity </a:t>
            </a:r>
            <a:r>
              <a:rPr lang="ko-KR" altLang="en-US" dirty="0" smtClean="0">
                <a:sym typeface="Wingdings" panose="05000000000000000000" pitchFamily="2" charset="2"/>
              </a:rPr>
              <a:t>클래스를 상속해서 만들었으므로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부모 클래스의 메소드 하나를 재정의 </a:t>
            </a:r>
            <a:r>
              <a:rPr lang="en-US" altLang="ko-KR" dirty="0" smtClean="0">
                <a:sym typeface="Wingdings" panose="05000000000000000000" pitchFamily="2" charset="2"/>
              </a:rPr>
              <a:t>Overriding</a:t>
            </a:r>
            <a:r>
              <a:rPr lang="ko-KR" altLang="en-US" dirty="0" smtClean="0">
                <a:sym typeface="Wingdings" panose="05000000000000000000" pitchFamily="2" charset="2"/>
              </a:rPr>
              <a:t>하는 코드를 자동으로 생성하고자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onCreate() </a:t>
            </a:r>
            <a:r>
              <a:rPr lang="ko-KR" altLang="en-US" dirty="0" smtClean="0">
                <a:sym typeface="Wingdings" panose="05000000000000000000" pitchFamily="2" charset="2"/>
              </a:rPr>
              <a:t>메소드가 끝난 다음</a:t>
            </a:r>
            <a:r>
              <a:rPr lang="en-US" altLang="ko-KR" dirty="0" smtClean="0">
                <a:sym typeface="Wingdings" panose="05000000000000000000" pitchFamily="2" charset="2"/>
              </a:rPr>
              <a:t>, &lt;Enter&gt;</a:t>
            </a:r>
            <a:r>
              <a:rPr lang="ko-KR" altLang="en-US" dirty="0" smtClean="0">
                <a:sym typeface="Wingdings" panose="05000000000000000000" pitchFamily="2" charset="2"/>
              </a:rPr>
              <a:t>해서 빈 줄을 넣고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마우스 오른쪽을 클릭하여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나타난 메뉴에서 </a:t>
            </a:r>
            <a:r>
              <a:rPr lang="en-US" altLang="ko-KR" b="1" dirty="0" smtClean="0">
                <a:sym typeface="Wingdings" panose="05000000000000000000" pitchFamily="2" charset="2"/>
              </a:rPr>
              <a:t>[Generate …]</a:t>
            </a:r>
            <a:r>
              <a:rPr lang="ko-KR" altLang="en-US" dirty="0" smtClean="0">
                <a:sym typeface="Wingdings" panose="05000000000000000000" pitchFamily="2" charset="2"/>
              </a:rPr>
              <a:t>를 선택하면</a:t>
            </a:r>
            <a:r>
              <a:rPr lang="en-US" altLang="ko-KR" dirty="0" smtClean="0">
                <a:sym typeface="Wingdings" panose="05000000000000000000" pitchFamily="2" charset="2"/>
              </a:rPr>
              <a:t>,</a:t>
            </a:r>
            <a:r>
              <a:rPr lang="ko-KR" altLang="en-US" dirty="0" smtClean="0">
                <a:sym typeface="Wingdings" panose="05000000000000000000" pitchFamily="2" charset="2"/>
              </a:rPr>
              <a:t> 코드 생성을 위한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[Generate] </a:t>
            </a:r>
            <a:r>
              <a:rPr lang="ko-KR" altLang="en-US" dirty="0" smtClean="0">
                <a:sym typeface="Wingdings" panose="05000000000000000000" pitchFamily="2" charset="2"/>
              </a:rPr>
              <a:t>메뉴가 아래와 같이 표시됩니다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[Override Methods]</a:t>
            </a:r>
            <a:r>
              <a:rPr lang="ko-KR" altLang="en-US" dirty="0" smtClean="0">
                <a:sym typeface="Wingdings" panose="05000000000000000000" pitchFamily="2" charset="2"/>
              </a:rPr>
              <a:t>를 선택하면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부모 클래스 </a:t>
            </a:r>
            <a:r>
              <a:rPr lang="en-US" altLang="ko-KR" dirty="0" smtClean="0">
                <a:sym typeface="Wingdings" panose="05000000000000000000" pitchFamily="2" charset="2"/>
              </a:rPr>
              <a:t>AppCompatActivity </a:t>
            </a:r>
            <a:r>
              <a:rPr lang="ko-KR" altLang="en-US" dirty="0" smtClean="0">
                <a:sym typeface="Wingdings" panose="05000000000000000000" pitchFamily="2" charset="2"/>
              </a:rPr>
              <a:t>클래스의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메소드들이</a:t>
            </a:r>
            <a:r>
              <a:rPr lang="ko-KR" altLang="en-US" dirty="0" smtClean="0">
                <a:sym typeface="Wingdings" panose="05000000000000000000" pitchFamily="2" charset="2"/>
              </a:rPr>
              <a:t> 나타납니다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en-US" altLang="ko-KR" b="1" dirty="0" smtClean="0">
                <a:sym typeface="Wingdings" panose="05000000000000000000" pitchFamily="2" charset="2"/>
              </a:rPr>
              <a:t>onDestroy</a:t>
            </a:r>
            <a:r>
              <a:rPr lang="ko-KR" altLang="en-US" dirty="0" smtClean="0">
                <a:sym typeface="Wingdings" panose="05000000000000000000" pitchFamily="2" charset="2"/>
              </a:rPr>
              <a:t>를 선택하고 </a:t>
            </a:r>
            <a:r>
              <a:rPr lang="en-US" altLang="ko-KR" dirty="0" smtClean="0">
                <a:sym typeface="Wingdings" panose="05000000000000000000" pitchFamily="2" charset="2"/>
              </a:rPr>
              <a:t>[OK]</a:t>
            </a:r>
            <a:r>
              <a:rPr lang="ko-KR" altLang="en-US" dirty="0" smtClean="0">
                <a:sym typeface="Wingdings" panose="05000000000000000000" pitchFamily="2" charset="2"/>
              </a:rPr>
              <a:t>하면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b="1" dirty="0" smtClean="0">
                <a:solidFill>
                  <a:srgbClr val="7030A0"/>
                </a:solidFill>
                <a:sym typeface="Wingdings" panose="05000000000000000000" pitchFamily="2" charset="2"/>
              </a:rPr>
              <a:t>자동 생성된 코드</a:t>
            </a:r>
            <a:r>
              <a:rPr lang="ko-KR" altLang="en-US" dirty="0" smtClean="0">
                <a:sym typeface="Wingdings" panose="05000000000000000000" pitchFamily="2" charset="2"/>
              </a:rPr>
              <a:t>를 볼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19</a:t>
            </a:fld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380" y="4175481"/>
            <a:ext cx="4347476" cy="232104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3872" y="4175480"/>
            <a:ext cx="2451231" cy="234438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39119" y="4509120"/>
            <a:ext cx="4251967" cy="201074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왼쪽 화살표 4"/>
          <p:cNvSpPr/>
          <p:nvPr/>
        </p:nvSpPr>
        <p:spPr>
          <a:xfrm>
            <a:off x="10416480" y="5805264"/>
            <a:ext cx="443460" cy="293512"/>
          </a:xfrm>
          <a:prstGeom prst="left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6" name="왼쪽 화살표 5"/>
          <p:cNvSpPr/>
          <p:nvPr/>
        </p:nvSpPr>
        <p:spPr>
          <a:xfrm>
            <a:off x="2927648" y="5157192"/>
            <a:ext cx="432048" cy="357299"/>
          </a:xfrm>
          <a:prstGeom prst="lef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8253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안드로이드 스튜디오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안드로이드에서는 </a:t>
            </a:r>
            <a:r>
              <a:rPr lang="en-US" altLang="ko-KR" b="1" dirty="0" smtClean="0"/>
              <a:t>Activity</a:t>
            </a:r>
            <a:r>
              <a:rPr lang="ko-KR" altLang="en-US" dirty="0" smtClean="0"/>
              <a:t>로 하나의 </a:t>
            </a:r>
            <a:r>
              <a:rPr lang="ko-KR" altLang="en-US" b="1" dirty="0" smtClean="0"/>
              <a:t>화면</a:t>
            </a:r>
            <a:r>
              <a:rPr lang="ko-KR" altLang="en-US" dirty="0" smtClean="0"/>
              <a:t>을 만듭니다</a:t>
            </a:r>
            <a:r>
              <a:rPr lang="en-US" altLang="ko-KR" dirty="0" smtClean="0"/>
              <a:t>.  </a:t>
            </a:r>
            <a:br>
              <a:rPr lang="en-US" altLang="ko-KR" dirty="0" smtClean="0"/>
            </a:br>
            <a:r>
              <a:rPr lang="en-US" altLang="ko-KR" dirty="0" smtClean="0"/>
              <a:t>Activity </a:t>
            </a:r>
            <a:r>
              <a:rPr lang="ko-KR" altLang="en-US" dirty="0" smtClean="0"/>
              <a:t>안에 들어가는 각각의 구성요소는 </a:t>
            </a:r>
            <a:r>
              <a:rPr lang="en-US" altLang="ko-KR" b="1" dirty="0" smtClean="0"/>
              <a:t>View</a:t>
            </a:r>
            <a:r>
              <a:rPr lang="ko-KR" altLang="en-US" dirty="0" smtClean="0"/>
              <a:t>를 만들어 추가합니다</a:t>
            </a:r>
            <a:r>
              <a:rPr lang="en-US" altLang="ko-KR" dirty="0" smtClean="0"/>
              <a:t>.  </a:t>
            </a:r>
          </a:p>
          <a:p>
            <a:r>
              <a:rPr lang="en-US" altLang="ko-KR" dirty="0" smtClean="0"/>
              <a:t>Activity</a:t>
            </a:r>
            <a:r>
              <a:rPr lang="ko-KR" altLang="en-US" dirty="0" smtClean="0"/>
              <a:t>안에 </a:t>
            </a:r>
            <a:r>
              <a:rPr lang="en-US" altLang="ko-KR" dirty="0" smtClean="0"/>
              <a:t>View</a:t>
            </a:r>
            <a:r>
              <a:rPr lang="ko-KR" altLang="en-US" dirty="0" smtClean="0"/>
              <a:t>를 추가하는 것을 </a:t>
            </a:r>
            <a:r>
              <a:rPr lang="en-US" altLang="ko-KR" b="1" dirty="0" smtClean="0">
                <a:solidFill>
                  <a:srgbClr val="C00000"/>
                </a:solidFill>
              </a:rPr>
              <a:t>Layout</a:t>
            </a:r>
            <a:r>
              <a:rPr lang="ko-KR" altLang="en-US" dirty="0" smtClean="0"/>
              <a:t>이라고 합니다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앞 장</a:t>
            </a:r>
            <a:r>
              <a:rPr lang="en-US" altLang="ko-KR" dirty="0" smtClean="0"/>
              <a:t> "</a:t>
            </a:r>
            <a:r>
              <a:rPr lang="en-US" altLang="ko-KR" b="1" dirty="0" smtClean="0"/>
              <a:t>Getting Started</a:t>
            </a:r>
            <a:r>
              <a:rPr lang="en-US" altLang="ko-KR" dirty="0" smtClean="0"/>
              <a:t>"</a:t>
            </a:r>
            <a:r>
              <a:rPr lang="ko-KR" altLang="en-US" dirty="0" smtClean="0"/>
              <a:t>에서는 </a:t>
            </a:r>
            <a:r>
              <a:rPr lang="en-US" altLang="ko-KR" dirty="0" smtClean="0"/>
              <a:t>3</a:t>
            </a:r>
            <a:r>
              <a:rPr lang="ko-KR" altLang="en-US" dirty="0" smtClean="0"/>
              <a:t>개의 </a:t>
            </a:r>
            <a:r>
              <a:rPr lang="en-US" altLang="ko-KR" dirty="0" smtClean="0"/>
              <a:t>Button</a:t>
            </a:r>
            <a:r>
              <a:rPr lang="ko-KR" altLang="en-US" dirty="0" smtClean="0"/>
              <a:t>들이 있는 간단한 앱을 만들어 보면서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앱을 만드는 작업의 전체 흐름을 경험해 본 것입니다</a:t>
            </a:r>
            <a:r>
              <a:rPr lang="en-US" altLang="ko-KR" dirty="0" smtClean="0"/>
              <a:t>. </a:t>
            </a:r>
          </a:p>
          <a:p>
            <a:pPr lvl="1"/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89045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01-1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코드 편집기 살펴보기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>
                <a:sym typeface="Wingdings" panose="05000000000000000000" pitchFamily="2" charset="2"/>
              </a:rPr>
              <a:t>코드 검색 기능도 반드시 필요하고 유익합니다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>[Edit    Find   Find in Path … ] </a:t>
            </a:r>
            <a:r>
              <a:rPr lang="ko-KR" altLang="en-US" dirty="0" smtClean="0">
                <a:sym typeface="Wingdings" panose="05000000000000000000" pitchFamily="2" charset="2"/>
              </a:rPr>
              <a:t>메뉴를 선택하여 다양한 검색을 할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b="1" dirty="0" smtClean="0">
                <a:sym typeface="Wingdings" panose="05000000000000000000" pitchFamily="2" charset="2"/>
              </a:rPr>
              <a:t>소스 코드 입력할 때 코드가 빨간색으로 표시가 되나요</a:t>
            </a:r>
            <a:r>
              <a:rPr lang="en-US" altLang="ko-KR" b="1" dirty="0" smtClean="0">
                <a:sym typeface="Wingdings" panose="05000000000000000000" pitchFamily="2" charset="2"/>
              </a:rPr>
              <a:t>?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자동으로 </a:t>
            </a:r>
            <a:r>
              <a:rPr lang="en-US" altLang="ko-KR" dirty="0" smtClean="0">
                <a:sym typeface="Wingdings" panose="05000000000000000000" pitchFamily="2" charset="2"/>
              </a:rPr>
              <a:t>import</a:t>
            </a:r>
            <a:r>
              <a:rPr lang="ko-KR" altLang="en-US" dirty="0" smtClean="0">
                <a:sym typeface="Wingdings" panose="05000000000000000000" pitchFamily="2" charset="2"/>
              </a:rPr>
              <a:t>하도록 설정하지 않아서 발생하는 오류일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'Auto import'</a:t>
            </a:r>
            <a:r>
              <a:rPr lang="ko-KR" altLang="en-US" dirty="0" smtClean="0">
                <a:sym typeface="Wingdings" panose="05000000000000000000" pitchFamily="2" charset="2"/>
              </a:rPr>
              <a:t>를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설정하십시오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b="1" dirty="0"/>
              <a:t>File </a:t>
            </a:r>
            <a:r>
              <a:rPr lang="en-US" altLang="ko-KR" b="1" dirty="0">
                <a:sym typeface="Wingdings" panose="05000000000000000000" pitchFamily="2" charset="2"/>
              </a:rPr>
              <a:t> </a:t>
            </a:r>
            <a:r>
              <a:rPr lang="en-US" altLang="ko-KR" b="1" dirty="0" smtClean="0"/>
              <a:t>Settings </a:t>
            </a:r>
            <a:r>
              <a:rPr lang="en-US" altLang="ko-KR" b="1" dirty="0" smtClean="0">
                <a:sym typeface="Wingdings" panose="05000000000000000000" pitchFamily="2" charset="2"/>
              </a:rPr>
              <a:t></a:t>
            </a:r>
            <a:r>
              <a:rPr lang="en-US" altLang="ko-KR" b="1" dirty="0" smtClean="0"/>
              <a:t> </a:t>
            </a:r>
            <a:r>
              <a:rPr lang="en-US" altLang="ko-KR" b="1" dirty="0"/>
              <a:t>Editor </a:t>
            </a:r>
            <a:r>
              <a:rPr lang="en-US" altLang="ko-KR" b="1" dirty="0" smtClean="0">
                <a:sym typeface="Wingdings" panose="05000000000000000000" pitchFamily="2" charset="2"/>
              </a:rPr>
              <a:t></a:t>
            </a:r>
            <a:r>
              <a:rPr lang="en-US" altLang="ko-KR" b="1" dirty="0" smtClean="0"/>
              <a:t> </a:t>
            </a:r>
            <a:r>
              <a:rPr lang="en-US" altLang="ko-KR" b="1" dirty="0"/>
              <a:t>General </a:t>
            </a:r>
            <a:r>
              <a:rPr lang="en-US" altLang="ko-KR" b="1" dirty="0" smtClean="0">
                <a:sym typeface="Wingdings" panose="05000000000000000000" pitchFamily="2" charset="2"/>
              </a:rPr>
              <a:t></a:t>
            </a:r>
            <a:r>
              <a:rPr lang="en-US" altLang="ko-KR" b="1" dirty="0" smtClean="0"/>
              <a:t> </a:t>
            </a:r>
            <a:r>
              <a:rPr lang="en-US" altLang="ko-KR" b="1" dirty="0"/>
              <a:t>Auto Import</a:t>
            </a:r>
            <a:r>
              <a:rPr lang="en-US" altLang="ko-KR" dirty="0"/>
              <a:t> </a:t>
            </a:r>
            <a:r>
              <a:rPr lang="ko-KR" altLang="en-US" dirty="0" smtClean="0"/>
              <a:t>메뉴로 찾아간 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오른쪽 창에서</a:t>
            </a:r>
            <a:r>
              <a:rPr lang="en-US" altLang="ko-KR" dirty="0"/>
              <a:t> </a:t>
            </a:r>
            <a:r>
              <a:rPr lang="ko-KR" altLang="en-US" dirty="0" smtClean="0"/>
              <a:t>다음 두 가지를 선택하고 </a:t>
            </a:r>
            <a:r>
              <a:rPr lang="en-US" altLang="ko-KR" dirty="0" smtClean="0"/>
              <a:t>[OK]</a:t>
            </a:r>
            <a:r>
              <a:rPr lang="ko-KR" altLang="en-US" dirty="0" smtClean="0"/>
              <a:t>하십시오</a:t>
            </a:r>
            <a:r>
              <a:rPr lang="en-US" altLang="ko-KR" dirty="0" smtClean="0"/>
              <a:t>. </a:t>
            </a:r>
          </a:p>
          <a:p>
            <a:pPr lvl="1"/>
            <a:r>
              <a:rPr lang="en-US" altLang="ko-KR" dirty="0"/>
              <a:t>Insert imports on paste </a:t>
            </a:r>
            <a:r>
              <a:rPr lang="ko-KR" altLang="en-US" dirty="0"/>
              <a:t>에서</a:t>
            </a:r>
            <a:r>
              <a:rPr lang="ko-KR" altLang="en-US" dirty="0">
                <a:solidFill>
                  <a:srgbClr val="C00000"/>
                </a:solidFill>
              </a:rPr>
              <a:t> </a:t>
            </a:r>
            <a:r>
              <a:rPr lang="en-US" altLang="ko-KR" b="1" dirty="0" smtClean="0">
                <a:solidFill>
                  <a:srgbClr val="C00000"/>
                </a:solidFill>
              </a:rPr>
              <a:t>Always </a:t>
            </a:r>
            <a:r>
              <a:rPr lang="ko-KR" altLang="en-US" dirty="0"/>
              <a:t>을 선택하고</a:t>
            </a:r>
            <a:r>
              <a:rPr lang="en-US" altLang="ko-KR" dirty="0"/>
              <a:t>, </a:t>
            </a:r>
          </a:p>
          <a:p>
            <a:pPr lvl="1"/>
            <a:r>
              <a:rPr lang="en-US" altLang="ko-KR" b="1" dirty="0" smtClean="0">
                <a:solidFill>
                  <a:srgbClr val="C00000"/>
                </a:solidFill>
              </a:rPr>
              <a:t>Add </a:t>
            </a:r>
            <a:r>
              <a:rPr lang="en-US" altLang="ko-KR" b="1" dirty="0">
                <a:solidFill>
                  <a:srgbClr val="C00000"/>
                </a:solidFill>
              </a:rPr>
              <a:t>unambiguous imports on the </a:t>
            </a:r>
            <a:r>
              <a:rPr lang="en-US" altLang="ko-KR" b="1" dirty="0" smtClean="0">
                <a:solidFill>
                  <a:srgbClr val="C00000"/>
                </a:solidFill>
              </a:rPr>
              <a:t>fly </a:t>
            </a:r>
            <a:r>
              <a:rPr lang="ko-KR" altLang="en-US" dirty="0"/>
              <a:t>을 </a:t>
            </a:r>
            <a:r>
              <a:rPr lang="ko-KR" altLang="en-US" dirty="0" smtClean="0"/>
              <a:t>체크 하십시오</a:t>
            </a:r>
            <a:r>
              <a:rPr lang="en-US" altLang="ko-KR" dirty="0"/>
              <a:t>. </a:t>
            </a:r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20</a:t>
            </a:fld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3632" y="3666621"/>
            <a:ext cx="5921253" cy="2911092"/>
          </a:xfrm>
          <a:prstGeom prst="rect">
            <a:avLst/>
          </a:prstGeom>
        </p:spPr>
      </p:pic>
      <p:sp>
        <p:nvSpPr>
          <p:cNvPr id="6" name="왼쪽 화살표 5"/>
          <p:cNvSpPr/>
          <p:nvPr/>
        </p:nvSpPr>
        <p:spPr>
          <a:xfrm>
            <a:off x="6756978" y="5517232"/>
            <a:ext cx="325360" cy="194994"/>
          </a:xfrm>
          <a:prstGeom prst="lef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왼쪽 화살표 10"/>
          <p:cNvSpPr/>
          <p:nvPr/>
        </p:nvSpPr>
        <p:spPr>
          <a:xfrm>
            <a:off x="6744072" y="5229200"/>
            <a:ext cx="325360" cy="194994"/>
          </a:xfrm>
          <a:prstGeom prst="lef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657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01-1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디자이너 도구</a:t>
            </a:r>
            <a:r>
              <a:rPr lang="en-US" altLang="ko-KR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(Designer Tool)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자세히 살펴보기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>
                <a:sym typeface="Wingdings" panose="05000000000000000000" pitchFamily="2" charset="2"/>
              </a:rPr>
              <a:t>디자이너 도구를 사용할 때 화면을 넓게 사용하기 위해 프로젝트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창을 삭제하고 다시 복구할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시도해 보십시오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21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101" y="2852936"/>
            <a:ext cx="4419670" cy="366692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5564" y="4005064"/>
            <a:ext cx="5911355" cy="2491466"/>
          </a:xfrm>
          <a:prstGeom prst="rect">
            <a:avLst/>
          </a:prstGeom>
        </p:spPr>
      </p:pic>
      <p:sp>
        <p:nvSpPr>
          <p:cNvPr id="7" name="아래쪽 화살표 6"/>
          <p:cNvSpPr/>
          <p:nvPr/>
        </p:nvSpPr>
        <p:spPr>
          <a:xfrm>
            <a:off x="2855640" y="2708920"/>
            <a:ext cx="360040" cy="95770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아래쪽 화살표 9"/>
          <p:cNvSpPr/>
          <p:nvPr/>
        </p:nvSpPr>
        <p:spPr>
          <a:xfrm>
            <a:off x="9552384" y="3666621"/>
            <a:ext cx="360040" cy="95770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2726921" y="2236222"/>
            <a:ext cx="13676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sym typeface="Wingdings" panose="05000000000000000000" pitchFamily="2" charset="2"/>
              </a:rPr>
              <a:t>삭제</a:t>
            </a:r>
            <a:r>
              <a:rPr lang="en-US" altLang="ko-KR" dirty="0" smtClean="0">
                <a:sym typeface="Wingdings" panose="05000000000000000000" pitchFamily="2" charset="2"/>
              </a:rPr>
              <a:t>/</a:t>
            </a:r>
            <a:r>
              <a:rPr lang="ko-KR" altLang="en-US" dirty="0" smtClean="0">
                <a:sym typeface="Wingdings" panose="05000000000000000000" pitchFamily="2" charset="2"/>
              </a:rPr>
              <a:t>최소화</a:t>
            </a:r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9423665" y="3128068"/>
            <a:ext cx="6174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sym typeface="Wingdings" panose="05000000000000000000" pitchFamily="2" charset="2"/>
              </a:rPr>
              <a:t>복구</a:t>
            </a:r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1417082" y="2236222"/>
            <a:ext cx="13308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sym typeface="Wingdings" panose="05000000000000000000" pitchFamily="2" charset="2"/>
              </a:rPr>
              <a:t>프로젝트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창</a:t>
            </a:r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8181799" y="3128068"/>
            <a:ext cx="13308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sym typeface="Wingdings" panose="05000000000000000000" pitchFamily="2" charset="2"/>
              </a:rPr>
              <a:t>프로젝트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창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93200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01-1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디자이너 도구</a:t>
            </a:r>
            <a:r>
              <a:rPr lang="en-US" altLang="ko-KR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(Designer Tool)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자세히 살펴보기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>
                <a:sym typeface="Wingdings" panose="05000000000000000000" pitchFamily="2" charset="2"/>
              </a:rPr>
              <a:t>XML </a:t>
            </a:r>
            <a:r>
              <a:rPr lang="ko-KR" altLang="en-US" dirty="0" smtClean="0">
                <a:sym typeface="Wingdings" panose="05000000000000000000" pitchFamily="2" charset="2"/>
              </a:rPr>
              <a:t>레이아웃 파일이란 </a:t>
            </a:r>
            <a:r>
              <a:rPr lang="en-US" altLang="ko-KR" b="1" dirty="0" smtClean="0">
                <a:sym typeface="Wingdings" panose="05000000000000000000" pitchFamily="2" charset="2"/>
              </a:rPr>
              <a:t>app/res/layout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폴더에 있는 </a:t>
            </a:r>
            <a:r>
              <a:rPr lang="en-US" altLang="ko-KR" dirty="0" smtClean="0">
                <a:sym typeface="Wingdings" panose="05000000000000000000" pitchFamily="2" charset="2"/>
              </a:rPr>
              <a:t>XML </a:t>
            </a:r>
            <a:r>
              <a:rPr lang="ko-KR" altLang="en-US" dirty="0" smtClean="0">
                <a:sym typeface="Wingdings" panose="05000000000000000000" pitchFamily="2" charset="2"/>
              </a:rPr>
              <a:t>파일들을 말합니다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r>
              <a:rPr lang="en-US" altLang="ko-KR" b="1" dirty="0" smtClean="0">
                <a:sym typeface="Wingdings" panose="05000000000000000000" pitchFamily="2" charset="2"/>
              </a:rPr>
              <a:t>activity_main.xml </a:t>
            </a:r>
            <a:r>
              <a:rPr lang="ko-KR" altLang="en-US" dirty="0" smtClean="0">
                <a:sym typeface="Wingdings" panose="05000000000000000000" pitchFamily="2" charset="2"/>
              </a:rPr>
              <a:t>파일을 열어 보세요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아래 쪽에 </a:t>
            </a:r>
            <a:r>
              <a:rPr lang="en-US" altLang="ko-KR" dirty="0" smtClean="0">
                <a:sym typeface="Wingdings" panose="05000000000000000000" pitchFamily="2" charset="2"/>
              </a:rPr>
              <a:t>[Text]</a:t>
            </a:r>
            <a:r>
              <a:rPr lang="ko-KR" altLang="en-US" dirty="0" smtClean="0">
                <a:sym typeface="Wingdings" panose="05000000000000000000" pitchFamily="2" charset="2"/>
              </a:rPr>
              <a:t>탭을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열면</a:t>
            </a:r>
            <a:r>
              <a:rPr lang="en-US" altLang="ko-KR" dirty="0" smtClean="0">
                <a:sym typeface="Wingdings" panose="05000000000000000000" pitchFamily="2" charset="2"/>
              </a:rPr>
              <a:t>, XML</a:t>
            </a:r>
            <a:r>
              <a:rPr lang="ko-KR" altLang="en-US" dirty="0" smtClean="0">
                <a:sym typeface="Wingdings" panose="05000000000000000000" pitchFamily="2" charset="2"/>
              </a:rPr>
              <a:t>코드와 </a:t>
            </a:r>
            <a:r>
              <a:rPr lang="ko-KR" altLang="en-US" dirty="0" err="1" smtClean="0">
                <a:sym typeface="Wingdings" panose="05000000000000000000" pitchFamily="2" charset="2"/>
              </a:rPr>
              <a:t>미리보기</a:t>
            </a:r>
            <a:r>
              <a:rPr lang="en-US" altLang="ko-KR" dirty="0" smtClean="0">
                <a:sym typeface="Wingdings" panose="05000000000000000000" pitchFamily="2" charset="2"/>
              </a:rPr>
              <a:t>(Preview)</a:t>
            </a:r>
            <a:r>
              <a:rPr lang="ko-KR" altLang="en-US" dirty="0" smtClean="0">
                <a:sym typeface="Wingdings" panose="05000000000000000000" pitchFamily="2" charset="2"/>
              </a:rPr>
              <a:t>를 볼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>XML</a:t>
            </a:r>
            <a:r>
              <a:rPr lang="ko-KR" altLang="en-US" dirty="0" smtClean="0">
                <a:sym typeface="Wingdings" panose="05000000000000000000" pitchFamily="2" charset="2"/>
              </a:rPr>
              <a:t>을 수정하면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결과가 반영되어 화면을 미리 확인할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디자이너 도구는 </a:t>
            </a:r>
            <a:r>
              <a:rPr lang="en-US" altLang="ko-KR" dirty="0" smtClean="0">
                <a:sym typeface="Wingdings" panose="05000000000000000000" pitchFamily="2" charset="2"/>
              </a:rPr>
              <a:t>[Code], [Split],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[</a:t>
            </a:r>
            <a:r>
              <a:rPr lang="en-US" altLang="ko-KR" b="1" dirty="0" smtClean="0">
                <a:sym typeface="Wingdings" panose="05000000000000000000" pitchFamily="2" charset="2"/>
              </a:rPr>
              <a:t>Design</a:t>
            </a:r>
            <a:r>
              <a:rPr lang="en-US" altLang="ko-KR" dirty="0" smtClean="0">
                <a:sym typeface="Wingdings" panose="05000000000000000000" pitchFamily="2" charset="2"/>
              </a:rPr>
              <a:t>]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탭으로 </a:t>
            </a:r>
            <a:r>
              <a:rPr lang="ko-KR" altLang="en-US" dirty="0">
                <a:sym typeface="Wingdings" panose="05000000000000000000" pitchFamily="2" charset="2"/>
              </a:rPr>
              <a:t>구성되어 있습니다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용도</a:t>
            </a:r>
            <a:r>
              <a:rPr lang="en-US" altLang="ko-KR" dirty="0" smtClean="0">
                <a:sym typeface="Wingdings" panose="05000000000000000000" pitchFamily="2" charset="2"/>
              </a:rPr>
              <a:t>/</a:t>
            </a:r>
            <a:r>
              <a:rPr lang="ko-KR" altLang="en-US" dirty="0" smtClean="0">
                <a:sym typeface="Wingdings" panose="05000000000000000000" pitchFamily="2" charset="2"/>
              </a:rPr>
              <a:t>필요에 따라 둘 중 하나에서 작업할 때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b="1" dirty="0" smtClean="0">
                <a:sym typeface="Wingdings" panose="05000000000000000000" pitchFamily="2" charset="2"/>
              </a:rPr>
              <a:t>하늘색 아이콘으로 </a:t>
            </a:r>
            <a:r>
              <a:rPr lang="ko-KR" altLang="en-US" dirty="0" smtClean="0">
                <a:sym typeface="Wingdings" panose="05000000000000000000" pitchFamily="2" charset="2"/>
              </a:rPr>
              <a:t>선택할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청사진</a:t>
            </a:r>
            <a:r>
              <a:rPr lang="en-US" altLang="ko-KR" dirty="0" smtClean="0">
                <a:sym typeface="Wingdings" panose="05000000000000000000" pitchFamily="2" charset="2"/>
              </a:rPr>
              <a:t>(Blueprint)</a:t>
            </a:r>
            <a:r>
              <a:rPr lang="ko-KR" altLang="en-US" dirty="0" smtClean="0">
                <a:sym typeface="Wingdings" panose="05000000000000000000" pitchFamily="2" charset="2"/>
              </a:rPr>
              <a:t>모드에서는 겹치는 부분이나 보이지 않는 부분을 구성 요소를 확인할 사용합니다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22</a:t>
            </a:fld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3912" y="3781545"/>
            <a:ext cx="6111770" cy="2705334"/>
          </a:xfrm>
          <a:prstGeom prst="rect">
            <a:avLst/>
          </a:prstGeom>
        </p:spPr>
      </p:pic>
      <p:sp>
        <p:nvSpPr>
          <p:cNvPr id="6" name="아래쪽 화살표 5"/>
          <p:cNvSpPr/>
          <p:nvPr/>
        </p:nvSpPr>
        <p:spPr>
          <a:xfrm>
            <a:off x="5749644" y="4336245"/>
            <a:ext cx="360040" cy="4320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아래쪽 화살표 9"/>
          <p:cNvSpPr/>
          <p:nvPr/>
        </p:nvSpPr>
        <p:spPr>
          <a:xfrm>
            <a:off x="10780476" y="4090205"/>
            <a:ext cx="360040" cy="4320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9624392" y="4602408"/>
            <a:ext cx="2024354" cy="338760"/>
          </a:xfrm>
          <a:prstGeom prst="roundRect">
            <a:avLst/>
          </a:prstGeom>
          <a:solidFill>
            <a:schemeClr val="accent1">
              <a:tint val="100000"/>
              <a:shade val="100000"/>
              <a:hueMod val="100000"/>
              <a:satMod val="100000"/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7896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01-1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디자이너 도구</a:t>
            </a:r>
            <a:r>
              <a:rPr lang="en-US" altLang="ko-KR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(Designer Tool)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자세히 살펴보기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>
                <a:sym typeface="Wingdings" panose="05000000000000000000" pitchFamily="2" charset="2"/>
              </a:rPr>
              <a:t>[Split] </a:t>
            </a:r>
            <a:r>
              <a:rPr lang="ko-KR" altLang="en-US" dirty="0" smtClean="0">
                <a:sym typeface="Wingdings" panose="05000000000000000000" pitchFamily="2" charset="2"/>
              </a:rPr>
              <a:t>과 </a:t>
            </a:r>
            <a:r>
              <a:rPr lang="en-US" altLang="ko-KR" dirty="0" smtClean="0">
                <a:sym typeface="Wingdings" panose="05000000000000000000" pitchFamily="2" charset="2"/>
              </a:rPr>
              <a:t>[Design + Blueprint]</a:t>
            </a:r>
            <a:r>
              <a:rPr lang="ko-KR" altLang="en-US" dirty="0" smtClean="0">
                <a:sym typeface="Wingdings" panose="05000000000000000000" pitchFamily="2" charset="2"/>
              </a:rPr>
              <a:t>를 선택한 안스의 화면을 다음과 같이 만들어 보세요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단말기의 화면을 </a:t>
            </a:r>
            <a:r>
              <a:rPr lang="en-US" altLang="ko-KR" dirty="0" smtClean="0">
                <a:sym typeface="Wingdings" panose="05000000000000000000" pitchFamily="2" charset="2"/>
              </a:rPr>
              <a:t>xml code</a:t>
            </a:r>
            <a:r>
              <a:rPr lang="ko-KR" altLang="en-US" dirty="0" smtClean="0">
                <a:sym typeface="Wingdings" panose="05000000000000000000" pitchFamily="2" charset="2"/>
              </a:rPr>
              <a:t>로 작성할 수 있고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혹은 오른편의 창에서 실제 모습을 보면서 디자인할 수 있음</a:t>
            </a:r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23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0764" y="2381703"/>
            <a:ext cx="8466554" cy="4176122"/>
          </a:xfrm>
          <a:prstGeom prst="rect">
            <a:avLst/>
          </a:prstGeom>
        </p:spPr>
      </p:pic>
      <p:sp>
        <p:nvSpPr>
          <p:cNvPr id="6" name="아래쪽 화살표 5"/>
          <p:cNvSpPr/>
          <p:nvPr/>
        </p:nvSpPr>
        <p:spPr>
          <a:xfrm>
            <a:off x="5519936" y="2996952"/>
            <a:ext cx="360040" cy="4320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아래쪽 화살표 9"/>
          <p:cNvSpPr/>
          <p:nvPr/>
        </p:nvSpPr>
        <p:spPr>
          <a:xfrm>
            <a:off x="8991053" y="2814742"/>
            <a:ext cx="360040" cy="4320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8069683" y="3140968"/>
            <a:ext cx="2202781" cy="360040"/>
          </a:xfrm>
          <a:prstGeom prst="roundRect">
            <a:avLst/>
          </a:prstGeom>
          <a:solidFill>
            <a:schemeClr val="accent1">
              <a:tint val="100000"/>
              <a:shade val="100000"/>
              <a:hueMod val="100000"/>
              <a:satMod val="100000"/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0563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01-1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연습문제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연습문제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: </a:t>
            </a:r>
            <a:r>
              <a:rPr lang="en-US" altLang="ko-KR" dirty="0">
                <a:sym typeface="Wingdings" panose="05000000000000000000" pitchFamily="2" charset="2"/>
              </a:rPr>
              <a:t>'</a:t>
            </a:r>
            <a:r>
              <a:rPr lang="en-US" altLang="ko-KR" b="1" dirty="0">
                <a:sym typeface="Wingdings" panose="05000000000000000000" pitchFamily="2" charset="2"/>
              </a:rPr>
              <a:t>Hu012HelloButton</a:t>
            </a:r>
            <a:r>
              <a:rPr lang="en-US" altLang="ko-KR" dirty="0">
                <a:sym typeface="Wingdings" panose="05000000000000000000" pitchFamily="2" charset="2"/>
              </a:rPr>
              <a:t>' </a:t>
            </a:r>
            <a:r>
              <a:rPr lang="ko-KR" altLang="en-US" dirty="0" smtClean="0">
                <a:sym typeface="Wingdings" panose="05000000000000000000" pitchFamily="2" charset="2"/>
              </a:rPr>
              <a:t>프로젝트의 단말기 화면 가운데 있는 </a:t>
            </a:r>
            <a:r>
              <a:rPr lang="en-US" altLang="ko-KR" dirty="0" smtClean="0">
                <a:sym typeface="Wingdings" panose="05000000000000000000" pitchFamily="2" charset="2"/>
              </a:rPr>
              <a:t>"Hello World!" </a:t>
            </a:r>
            <a:r>
              <a:rPr lang="ko-KR" altLang="en-US" dirty="0" smtClean="0">
                <a:sym typeface="Wingdings" panose="05000000000000000000" pitchFamily="2" charset="2"/>
              </a:rPr>
              <a:t>텍스트를 삭제하고 </a:t>
            </a:r>
            <a:r>
              <a:rPr lang="en-US" altLang="ko-KR" dirty="0" smtClean="0">
                <a:sym typeface="Wingdings" panose="05000000000000000000" pitchFamily="2" charset="2"/>
              </a:rPr>
              <a:t>, "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안녕하세요</a:t>
            </a:r>
            <a:r>
              <a:rPr lang="en-US" altLang="ko-KR" dirty="0" smtClean="0">
                <a:sym typeface="Wingdings" panose="05000000000000000000" pitchFamily="2" charset="2"/>
              </a:rPr>
              <a:t>" </a:t>
            </a:r>
            <a:r>
              <a:rPr lang="ko-KR" altLang="en-US" dirty="0" smtClean="0">
                <a:sym typeface="Wingdings" panose="05000000000000000000" pitchFamily="2" charset="2"/>
              </a:rPr>
              <a:t>버튼을 넣어 보세요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marL="0" indent="0">
              <a:buNone/>
            </a:pP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1: </a:t>
            </a:r>
            <a:r>
              <a:rPr lang="en-US" altLang="ko-KR" dirty="0" smtClean="0">
                <a:sym typeface="Wingdings" panose="05000000000000000000" pitchFamily="2" charset="2"/>
              </a:rPr>
              <a:t>[Design] </a:t>
            </a:r>
            <a:r>
              <a:rPr lang="ko-KR" altLang="en-US" dirty="0" smtClean="0">
                <a:sym typeface="Wingdings" panose="05000000000000000000" pitchFamily="2" charset="2"/>
              </a:rPr>
              <a:t>안스 화면에서 해보기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아래와 같이 안스 화면을 만들어 보세요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Component Tree </a:t>
            </a:r>
            <a:r>
              <a:rPr lang="ko-KR" altLang="en-US" dirty="0">
                <a:sym typeface="Wingdings" panose="05000000000000000000" pitchFamily="2" charset="2"/>
              </a:rPr>
              <a:t>창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en-US" altLang="ko-KR" dirty="0" smtClean="0">
                <a:sym typeface="Wingdings" panose="05000000000000000000" pitchFamily="2" charset="2"/>
              </a:rPr>
              <a:t>ConstraintLayout </a:t>
            </a:r>
            <a:r>
              <a:rPr lang="ko-KR" altLang="en-US" dirty="0">
                <a:sym typeface="Wingdings" panose="05000000000000000000" pitchFamily="2" charset="2"/>
              </a:rPr>
              <a:t>밑에 있는 </a:t>
            </a:r>
            <a:r>
              <a:rPr lang="en-US" altLang="ko-KR" dirty="0">
                <a:sym typeface="Wingdings" panose="05000000000000000000" pitchFamily="2" charset="2"/>
              </a:rPr>
              <a:t>TextView "Hello World"</a:t>
            </a:r>
            <a:r>
              <a:rPr lang="ko-KR" altLang="en-US" dirty="0">
                <a:sym typeface="Wingdings" panose="05000000000000000000" pitchFamily="2" charset="2"/>
              </a:rPr>
              <a:t>를 삭제하세요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24</a:t>
            </a:fld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2999656" y="2852936"/>
            <a:ext cx="5904656" cy="3643594"/>
            <a:chOff x="2207568" y="2382568"/>
            <a:chExt cx="6696744" cy="4113962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07568" y="2382568"/>
              <a:ext cx="6696744" cy="4113962"/>
            </a:xfrm>
            <a:prstGeom prst="rect">
              <a:avLst/>
            </a:prstGeom>
          </p:spPr>
        </p:pic>
        <p:sp>
          <p:nvSpPr>
            <p:cNvPr id="9" name="아래쪽 화살표 8"/>
            <p:cNvSpPr/>
            <p:nvPr/>
          </p:nvSpPr>
          <p:spPr>
            <a:xfrm>
              <a:off x="8328248" y="2434752"/>
              <a:ext cx="432048" cy="432048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아래쪽 화살표 14"/>
            <p:cNvSpPr/>
            <p:nvPr/>
          </p:nvSpPr>
          <p:spPr>
            <a:xfrm>
              <a:off x="4727848" y="2636912"/>
              <a:ext cx="432048" cy="432048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오른쪽 화살표 15"/>
            <p:cNvSpPr/>
            <p:nvPr/>
          </p:nvSpPr>
          <p:spPr>
            <a:xfrm>
              <a:off x="3071664" y="4797152"/>
              <a:ext cx="396044" cy="432048"/>
            </a:xfrm>
            <a:prstGeom prst="rightArrow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아래쪽 화살표 16"/>
          <p:cNvSpPr/>
          <p:nvPr/>
        </p:nvSpPr>
        <p:spPr>
          <a:xfrm rot="16200000">
            <a:off x="5482152" y="1805120"/>
            <a:ext cx="268872" cy="32403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오른쪽 화살표 17"/>
          <p:cNvSpPr/>
          <p:nvPr/>
        </p:nvSpPr>
        <p:spPr>
          <a:xfrm>
            <a:off x="10632504" y="2113696"/>
            <a:ext cx="360040" cy="307192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9418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01-1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연습문제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2: </a:t>
            </a:r>
            <a:r>
              <a:rPr lang="en-US" altLang="ko-KR" dirty="0" smtClean="0">
                <a:sym typeface="Wingdings" panose="05000000000000000000" pitchFamily="2" charset="2"/>
              </a:rPr>
              <a:t>[Design] </a:t>
            </a:r>
            <a:r>
              <a:rPr lang="ko-KR" altLang="en-US" dirty="0" smtClean="0">
                <a:sym typeface="Wingdings" panose="05000000000000000000" pitchFamily="2" charset="2"/>
              </a:rPr>
              <a:t>안스 화면에서 해보기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Palette</a:t>
            </a:r>
            <a:r>
              <a:rPr lang="ko-KR" altLang="en-US" dirty="0" smtClean="0">
                <a:sym typeface="Wingdings" panose="05000000000000000000" pitchFamily="2" charset="2"/>
              </a:rPr>
              <a:t>창에서 버튼을 찾아 디자인 창에 끌어다 놓고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버튼의 </a:t>
            </a:r>
            <a:r>
              <a:rPr lang="en-US" altLang="ko-KR" dirty="0" smtClean="0">
                <a:sym typeface="Wingdings" panose="05000000000000000000" pitchFamily="2" charset="2"/>
              </a:rPr>
              <a:t>Text </a:t>
            </a:r>
            <a:r>
              <a:rPr lang="ko-KR" altLang="en-US" dirty="0" smtClean="0">
                <a:sym typeface="Wingdings" panose="05000000000000000000" pitchFamily="2" charset="2"/>
              </a:rPr>
              <a:t>속성을 찾아 </a:t>
            </a:r>
            <a:r>
              <a:rPr lang="en-US" altLang="ko-KR" dirty="0" smtClean="0">
                <a:sym typeface="Wingdings" panose="05000000000000000000" pitchFamily="2" charset="2"/>
              </a:rPr>
              <a:t>"</a:t>
            </a:r>
            <a:r>
              <a:rPr lang="ko-KR" altLang="en-US" dirty="0" smtClean="0">
                <a:sym typeface="Wingdings" panose="05000000000000000000" pitchFamily="2" charset="2"/>
              </a:rPr>
              <a:t>안녕하세요</a:t>
            </a:r>
            <a:r>
              <a:rPr lang="en-US" altLang="ko-KR" dirty="0" smtClean="0">
                <a:sym typeface="Wingdings" panose="05000000000000000000" pitchFamily="2" charset="2"/>
              </a:rPr>
              <a:t>"</a:t>
            </a:r>
            <a:r>
              <a:rPr lang="ko-KR" altLang="en-US" dirty="0" smtClean="0">
                <a:sym typeface="Wingdings" panose="05000000000000000000" pitchFamily="2" charset="2"/>
              </a:rPr>
              <a:t>를 입력합니다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25</a:t>
            </a:fld>
            <a:endParaRPr lang="ko-KR" altLang="en-US"/>
          </a:p>
        </p:txBody>
      </p:sp>
      <p:grpSp>
        <p:nvGrpSpPr>
          <p:cNvPr id="6" name="그룹 5"/>
          <p:cNvGrpSpPr/>
          <p:nvPr/>
        </p:nvGrpSpPr>
        <p:grpSpPr>
          <a:xfrm>
            <a:off x="3143671" y="2420888"/>
            <a:ext cx="7128793" cy="4156632"/>
            <a:chOff x="2495601" y="1988841"/>
            <a:chExt cx="7776864" cy="4588679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95601" y="1988841"/>
              <a:ext cx="7776864" cy="4588679"/>
            </a:xfrm>
            <a:prstGeom prst="rect">
              <a:avLst/>
            </a:prstGeom>
          </p:spPr>
        </p:pic>
        <p:sp>
          <p:nvSpPr>
            <p:cNvPr id="15" name="아래쪽 화살표 14"/>
            <p:cNvSpPr/>
            <p:nvPr/>
          </p:nvSpPr>
          <p:spPr>
            <a:xfrm>
              <a:off x="4007768" y="2598847"/>
              <a:ext cx="432048" cy="432048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오른쪽 화살표 15"/>
            <p:cNvSpPr/>
            <p:nvPr/>
          </p:nvSpPr>
          <p:spPr>
            <a:xfrm>
              <a:off x="7932204" y="5918043"/>
              <a:ext cx="396044" cy="432048"/>
            </a:xfrm>
            <a:prstGeom prst="rightArrow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454860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01-1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연습문제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3: </a:t>
            </a:r>
            <a:r>
              <a:rPr lang="en-US" altLang="ko-KR" dirty="0" smtClean="0">
                <a:sym typeface="Wingdings" panose="05000000000000000000" pitchFamily="2" charset="2"/>
              </a:rPr>
              <a:t>[Design] </a:t>
            </a:r>
            <a:r>
              <a:rPr lang="ko-KR" altLang="en-US" dirty="0" smtClean="0">
                <a:sym typeface="Wingdings" panose="05000000000000000000" pitchFamily="2" charset="2"/>
              </a:rPr>
              <a:t>안스 화면에서 해보기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"</a:t>
            </a:r>
            <a:r>
              <a:rPr lang="ko-KR" altLang="en-US" dirty="0" smtClean="0">
                <a:sym typeface="Wingdings" panose="05000000000000000000" pitchFamily="2" charset="2"/>
              </a:rPr>
              <a:t>안녕하세요</a:t>
            </a:r>
            <a:r>
              <a:rPr lang="en-US" altLang="ko-KR" dirty="0" smtClean="0">
                <a:sym typeface="Wingdings" panose="05000000000000000000" pitchFamily="2" charset="2"/>
              </a:rPr>
              <a:t>"</a:t>
            </a:r>
            <a:r>
              <a:rPr lang="ko-KR" altLang="en-US" dirty="0" smtClean="0">
                <a:sym typeface="Wingdings" panose="05000000000000000000" pitchFamily="2" charset="2"/>
              </a:rPr>
              <a:t>를 </a:t>
            </a:r>
            <a:r>
              <a:rPr lang="en-US" altLang="ko-KR" dirty="0" smtClean="0">
                <a:sym typeface="Wingdings" panose="05000000000000000000" pitchFamily="2" charset="2"/>
              </a:rPr>
              <a:t>text</a:t>
            </a:r>
            <a:r>
              <a:rPr lang="ko-KR" altLang="en-US" dirty="0" smtClean="0">
                <a:sym typeface="Wingdings" panose="05000000000000000000" pitchFamily="2" charset="2"/>
              </a:rPr>
              <a:t>속성에 입력하면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en-US" altLang="ko-KR" dirty="0" smtClean="0">
                <a:sym typeface="Wingdings" panose="05000000000000000000" pitchFamily="2" charset="2"/>
              </a:rPr>
              <a:t>Hard-coded text </a:t>
            </a:r>
            <a:r>
              <a:rPr lang="ko-KR" altLang="en-US" dirty="0" smtClean="0">
                <a:sym typeface="Wingdings" panose="05000000000000000000" pitchFamily="2" charset="2"/>
              </a:rPr>
              <a:t>경고가 나옵니다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이 문제를 해결하십시오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res/strings.txt </a:t>
            </a:r>
            <a:r>
              <a:rPr lang="ko-KR" altLang="en-US" dirty="0" smtClean="0">
                <a:sym typeface="Wingdings" panose="05000000000000000000" pitchFamily="2" charset="2"/>
              </a:rPr>
              <a:t>를 편집하는 여러 방법이 있는데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우선 </a:t>
            </a:r>
            <a:r>
              <a:rPr lang="en-US" altLang="ko-KR" dirty="0" smtClean="0">
                <a:sym typeface="Wingdings" panose="05000000000000000000" pitchFamily="2" charset="2"/>
              </a:rPr>
              <a:t>"Pick a resource" </a:t>
            </a:r>
            <a:r>
              <a:rPr lang="ko-KR" altLang="en-US" dirty="0" smtClean="0">
                <a:sym typeface="Wingdings" panose="05000000000000000000" pitchFamily="2" charset="2"/>
              </a:rPr>
              <a:t>버튼을 사용해 봅시다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26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073" y="2572755"/>
            <a:ext cx="10365261" cy="2187732"/>
          </a:xfrm>
          <a:prstGeom prst="rect">
            <a:avLst/>
          </a:prstGeom>
        </p:spPr>
      </p:pic>
      <p:sp>
        <p:nvSpPr>
          <p:cNvPr id="15" name="아래쪽 화살표 14"/>
          <p:cNvSpPr/>
          <p:nvPr/>
        </p:nvSpPr>
        <p:spPr>
          <a:xfrm rot="10800000">
            <a:off x="3143672" y="4183311"/>
            <a:ext cx="360040" cy="32580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화살표 15"/>
          <p:cNvSpPr/>
          <p:nvPr/>
        </p:nvSpPr>
        <p:spPr>
          <a:xfrm rot="16200000">
            <a:off x="10056440" y="4580467"/>
            <a:ext cx="360040" cy="360040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9408368" y="5059547"/>
            <a:ext cx="1887055" cy="369332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altLang="ko-KR" dirty="0"/>
              <a:t>Pick a resource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95356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01-1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연습문제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</a:t>
            </a: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4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: </a:t>
            </a:r>
            <a:r>
              <a:rPr lang="en-US" altLang="ko-KR" dirty="0" smtClean="0">
                <a:sym typeface="Wingdings" panose="05000000000000000000" pitchFamily="2" charset="2"/>
              </a:rPr>
              <a:t>[Design] </a:t>
            </a:r>
            <a:r>
              <a:rPr lang="ko-KR" altLang="en-US" dirty="0" smtClean="0">
                <a:sym typeface="Wingdings" panose="05000000000000000000" pitchFamily="2" charset="2"/>
              </a:rPr>
              <a:t>안스 화면에서 해보기 </a:t>
            </a:r>
            <a:r>
              <a:rPr lang="en-US" altLang="ko-KR" dirty="0" smtClean="0">
                <a:sym typeface="Wingdings" panose="05000000000000000000" pitchFamily="2" charset="2"/>
              </a:rPr>
              <a:t>(</a:t>
            </a:r>
            <a:r>
              <a:rPr lang="ko-KR" altLang="en-US" dirty="0" smtClean="0">
                <a:sym typeface="Wingdings" panose="05000000000000000000" pitchFamily="2" charset="2"/>
              </a:rPr>
              <a:t>다음과 같이 </a:t>
            </a:r>
            <a:r>
              <a:rPr lang="en-US" altLang="ko-KR" dirty="0" smtClean="0">
                <a:sym typeface="Wingdings" panose="05000000000000000000" pitchFamily="2" charset="2"/>
              </a:rPr>
              <a:t>3 </a:t>
            </a:r>
            <a:r>
              <a:rPr lang="ko-KR" altLang="en-US" dirty="0" smtClean="0">
                <a:sym typeface="Wingdings" panose="05000000000000000000" pitchFamily="2" charset="2"/>
              </a:rPr>
              <a:t>단계를 거쳐 설정할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27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100" y="1700808"/>
            <a:ext cx="5159187" cy="3360711"/>
          </a:xfrm>
          <a:prstGeom prst="rect">
            <a:avLst/>
          </a:prstGeom>
        </p:spPr>
      </p:pic>
      <p:sp>
        <p:nvSpPr>
          <p:cNvPr id="15" name="아래쪽 화살표 14"/>
          <p:cNvSpPr/>
          <p:nvPr/>
        </p:nvSpPr>
        <p:spPr>
          <a:xfrm rot="4366001">
            <a:off x="1081484" y="1788621"/>
            <a:ext cx="336917" cy="75513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5736" y="2564904"/>
            <a:ext cx="5662151" cy="4176122"/>
          </a:xfrm>
          <a:prstGeom prst="rect">
            <a:avLst/>
          </a:prstGeom>
        </p:spPr>
      </p:pic>
      <p:sp>
        <p:nvSpPr>
          <p:cNvPr id="16" name="오른쪽 화살표 15"/>
          <p:cNvSpPr/>
          <p:nvPr/>
        </p:nvSpPr>
        <p:spPr>
          <a:xfrm rot="7257987">
            <a:off x="6525547" y="2848604"/>
            <a:ext cx="682824" cy="449352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80176" y="2060848"/>
            <a:ext cx="3178063" cy="3339550"/>
          </a:xfrm>
          <a:prstGeom prst="rect">
            <a:avLst/>
          </a:prstGeom>
        </p:spPr>
      </p:pic>
      <p:sp>
        <p:nvSpPr>
          <p:cNvPr id="11" name="오른쪽 화살표 10"/>
          <p:cNvSpPr/>
          <p:nvPr/>
        </p:nvSpPr>
        <p:spPr>
          <a:xfrm rot="7257987">
            <a:off x="8834839" y="2842186"/>
            <a:ext cx="682824" cy="449352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68208" y="5590306"/>
            <a:ext cx="3856054" cy="115072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13" name="오른쪽 화살표 12"/>
          <p:cNvSpPr/>
          <p:nvPr/>
        </p:nvSpPr>
        <p:spPr>
          <a:xfrm rot="7257987">
            <a:off x="10572844" y="5422054"/>
            <a:ext cx="682824" cy="449352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6843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01-1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연습문제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Step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4(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계속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):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en-US" altLang="ko-KR" dirty="0" err="1" smtClean="0">
                <a:sym typeface="Wingdings" panose="05000000000000000000" pitchFamily="2" charset="2"/>
              </a:rPr>
              <a:t>text</a:t>
            </a:r>
            <a:r>
              <a:rPr lang="en-US" altLang="ko-KR" dirty="0" err="1">
                <a:sym typeface="Wingdings" panose="05000000000000000000" pitchFamily="2" charset="2"/>
              </a:rPr>
              <a:t>S</a:t>
            </a:r>
            <a:r>
              <a:rPr lang="en-US" altLang="ko-KR" dirty="0" err="1" smtClean="0">
                <a:sym typeface="Wingdings" panose="05000000000000000000" pitchFamily="2" charset="2"/>
              </a:rPr>
              <a:t>ize</a:t>
            </a:r>
            <a:r>
              <a:rPr lang="en-US" altLang="ko-KR" dirty="0" smtClean="0">
                <a:sym typeface="Wingdings" panose="05000000000000000000" pitchFamily="2" charset="2"/>
              </a:rPr>
              <a:t> = 24sp, </a:t>
            </a:r>
            <a:r>
              <a:rPr lang="en-US" altLang="ko-KR" dirty="0" err="1" smtClean="0">
                <a:sym typeface="Wingdings" panose="05000000000000000000" pitchFamily="2" charset="2"/>
              </a:rPr>
              <a:t>textColor</a:t>
            </a:r>
            <a:r>
              <a:rPr lang="en-US" altLang="ko-KR" dirty="0" smtClean="0">
                <a:sym typeface="Wingdings" panose="05000000000000000000" pitchFamily="2" charset="2"/>
              </a:rPr>
              <a:t> = @color/white</a:t>
            </a:r>
            <a:r>
              <a:rPr lang="ko-KR" altLang="en-US" dirty="0" smtClean="0">
                <a:sym typeface="Wingdings" panose="05000000000000000000" pitchFamily="2" charset="2"/>
              </a:rPr>
              <a:t>로 설정해보세요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err="1" smtClean="0">
                <a:sym typeface="Wingdings" panose="05000000000000000000" pitchFamily="2" charset="2"/>
              </a:rPr>
              <a:t>textSize</a:t>
            </a:r>
            <a:r>
              <a:rPr lang="ko-KR" altLang="en-US" dirty="0" smtClean="0">
                <a:sym typeface="Wingdings" panose="05000000000000000000" pitchFamily="2" charset="2"/>
              </a:rPr>
              <a:t>는 </a:t>
            </a:r>
            <a:r>
              <a:rPr lang="en-US" altLang="ko-KR" dirty="0" smtClean="0">
                <a:sym typeface="Wingdings" panose="05000000000000000000" pitchFamily="2" charset="2"/>
              </a:rPr>
              <a:t>attribute </a:t>
            </a:r>
            <a:r>
              <a:rPr lang="ko-KR" altLang="en-US" dirty="0" smtClean="0">
                <a:sym typeface="Wingdings" panose="05000000000000000000" pitchFamily="2" charset="2"/>
              </a:rPr>
              <a:t>창에서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입력하고</a:t>
            </a:r>
            <a:r>
              <a:rPr lang="en-US" altLang="ko-KR" dirty="0" smtClean="0">
                <a:sym typeface="Wingdings" panose="05000000000000000000" pitchFamily="2" charset="2"/>
              </a:rPr>
              <a:t>, color </a:t>
            </a:r>
            <a:r>
              <a:rPr lang="ko-KR" altLang="en-US" dirty="0" smtClean="0">
                <a:sym typeface="Wingdings" panose="05000000000000000000" pitchFamily="2" charset="2"/>
              </a:rPr>
              <a:t>선택은 </a:t>
            </a:r>
            <a:r>
              <a:rPr lang="en-US" altLang="ko-KR" dirty="0" smtClean="0">
                <a:sym typeface="Wingdings" panose="05000000000000000000" pitchFamily="2" charset="2"/>
              </a:rPr>
              <a:t>pick a resource </a:t>
            </a:r>
            <a:r>
              <a:rPr lang="ko-KR" altLang="en-US" dirty="0" smtClean="0">
                <a:sym typeface="Wingdings" panose="05000000000000000000" pitchFamily="2" charset="2"/>
              </a:rPr>
              <a:t>버튼을 이용하세요</a:t>
            </a: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28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9285" y="1884671"/>
            <a:ext cx="2722715" cy="469433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9664" y="2164180"/>
            <a:ext cx="5538091" cy="4332350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4223792" y="4509120"/>
            <a:ext cx="2448272" cy="360040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4223792" y="5085184"/>
            <a:ext cx="2448272" cy="360040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0551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01-2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뷰</a:t>
            </a:r>
            <a:r>
              <a:rPr lang="en-US" altLang="ko-KR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(View)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와 뷰의 크기 속성 이해하기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>
                <a:sym typeface="Wingdings" panose="05000000000000000000" pitchFamily="2" charset="2"/>
              </a:rPr>
              <a:t>위젯</a:t>
            </a:r>
            <a:r>
              <a:rPr lang="en-US" altLang="ko-KR" dirty="0" smtClean="0">
                <a:sym typeface="Wingdings" panose="05000000000000000000" pitchFamily="2" charset="2"/>
              </a:rPr>
              <a:t>(Widget)</a:t>
            </a:r>
            <a:r>
              <a:rPr lang="ko-KR" altLang="en-US" dirty="0" smtClean="0">
                <a:sym typeface="Wingdings" panose="05000000000000000000" pitchFamily="2" charset="2"/>
              </a:rPr>
              <a:t>이란 </a:t>
            </a:r>
            <a:r>
              <a:rPr lang="ko-KR" altLang="en-US" dirty="0">
                <a:sym typeface="Wingdings" panose="05000000000000000000" pitchFamily="2" charset="2"/>
              </a:rPr>
              <a:t>안드로이드 화면을 구성하는 </a:t>
            </a:r>
            <a:r>
              <a:rPr lang="ko-KR" altLang="en-US" dirty="0" smtClean="0">
                <a:sym typeface="Wingdings" panose="05000000000000000000" pitchFamily="2" charset="2"/>
              </a:rPr>
              <a:t>요소들입니다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여기서 </a:t>
            </a:r>
            <a:r>
              <a:rPr lang="ko-KR" altLang="en-US" dirty="0">
                <a:sym typeface="Wingdings" panose="05000000000000000000" pitchFamily="2" charset="2"/>
              </a:rPr>
              <a:t>컨트롤과 위젯을 뷰</a:t>
            </a:r>
            <a:r>
              <a:rPr lang="en-US" altLang="ko-KR" dirty="0">
                <a:sym typeface="Wingdings" panose="05000000000000000000" pitchFamily="2" charset="2"/>
              </a:rPr>
              <a:t>(View)</a:t>
            </a:r>
            <a:r>
              <a:rPr lang="ko-KR" altLang="en-US" dirty="0">
                <a:sym typeface="Wingdings" panose="05000000000000000000" pitchFamily="2" charset="2"/>
              </a:rPr>
              <a:t>라고 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하며 버튼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텍스트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이미지가 이에 해당한다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r>
              <a:rPr lang="ko-KR" altLang="en-US" dirty="0">
                <a:sym typeface="Wingdings" panose="05000000000000000000" pitchFamily="2" charset="2"/>
              </a:rPr>
              <a:t>이들은 모두 </a:t>
            </a:r>
            <a:r>
              <a:rPr lang="en-US" altLang="ko-KR" dirty="0">
                <a:sym typeface="Wingdings" panose="05000000000000000000" pitchFamily="2" charset="2"/>
              </a:rPr>
              <a:t>View</a:t>
            </a:r>
            <a:r>
              <a:rPr lang="ko-KR" altLang="en-US" dirty="0">
                <a:sym typeface="Wingdings" panose="05000000000000000000" pitchFamily="2" charset="2"/>
              </a:rPr>
              <a:t>클래스로부터 상속되어 크게 </a:t>
            </a:r>
            <a:r>
              <a:rPr lang="en-US" altLang="ko-KR" dirty="0">
                <a:sym typeface="Wingdings" panose="05000000000000000000" pitchFamily="2" charset="2"/>
              </a:rPr>
              <a:t>2</a:t>
            </a:r>
            <a:r>
              <a:rPr lang="ko-KR" altLang="en-US" dirty="0">
                <a:sym typeface="Wingdings" panose="05000000000000000000" pitchFamily="2" charset="2"/>
              </a:rPr>
              <a:t>가지로 나뉜다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위젯 </a:t>
            </a:r>
            <a:r>
              <a:rPr lang="en-US" altLang="ko-KR" dirty="0">
                <a:sym typeface="Wingdings" panose="05000000000000000000" pitchFamily="2" charset="2"/>
              </a:rPr>
              <a:t>: </a:t>
            </a:r>
            <a:r>
              <a:rPr lang="ko-KR" altLang="en-US" dirty="0">
                <a:sym typeface="Wingdings" panose="05000000000000000000" pitchFamily="2" charset="2"/>
              </a:rPr>
              <a:t>버튼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텍스트뷰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 err="1">
                <a:sym typeface="Wingdings" panose="05000000000000000000" pitchFamily="2" charset="2"/>
              </a:rPr>
              <a:t>에디트</a:t>
            </a:r>
            <a:r>
              <a:rPr lang="ko-KR" altLang="en-US" dirty="0">
                <a:sym typeface="Wingdings" panose="05000000000000000000" pitchFamily="2" charset="2"/>
              </a:rPr>
              <a:t> 텍스트 등이 위젯이라 하며 </a:t>
            </a:r>
            <a:r>
              <a:rPr lang="ko-KR" altLang="en-US" dirty="0" err="1">
                <a:sym typeface="Wingdings" panose="05000000000000000000" pitchFamily="2" charset="2"/>
              </a:rPr>
              <a:t>컨트롤이라고도</a:t>
            </a:r>
            <a:r>
              <a:rPr lang="ko-KR" altLang="en-US" dirty="0">
                <a:sym typeface="Wingdings" panose="05000000000000000000" pitchFamily="2" charset="2"/>
              </a:rPr>
              <a:t> 한다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뷰그룹 </a:t>
            </a:r>
            <a:r>
              <a:rPr lang="en-US" altLang="ko-KR" dirty="0">
                <a:sym typeface="Wingdings" panose="05000000000000000000" pitchFamily="2" charset="2"/>
              </a:rPr>
              <a:t>: </a:t>
            </a:r>
            <a:r>
              <a:rPr lang="ko-KR" altLang="en-US" dirty="0">
                <a:sym typeface="Wingdings" panose="05000000000000000000" pitchFamily="2" charset="2"/>
              </a:rPr>
              <a:t>직접적으로 보이지 않으며 뷰를 담는 컨테이너 역할을 한다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뷰는 다른 뷰들을 포함할 수 있으며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그것을 뷰그룹 </a:t>
            </a:r>
            <a:r>
              <a:rPr lang="en-US" altLang="ko-KR" dirty="0" smtClean="0">
                <a:sym typeface="Wingdings" panose="05000000000000000000" pitchFamily="2" charset="2"/>
              </a:rPr>
              <a:t>(ViewGroup)</a:t>
            </a:r>
            <a:r>
              <a:rPr lang="ko-KR" altLang="en-US" dirty="0" smtClean="0">
                <a:sym typeface="Wingdings" panose="05000000000000000000" pitchFamily="2" charset="2"/>
              </a:rPr>
              <a:t>이라고 합니다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이는 상속의 관계를 사용하여 만들어져서 서로 같은 속성을 같은 것들이 많이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예를 들면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b="1" dirty="0" smtClean="0">
                <a:sym typeface="Wingdings" panose="05000000000000000000" pitchFamily="2" charset="2"/>
              </a:rPr>
              <a:t>버튼</a:t>
            </a:r>
            <a:r>
              <a:rPr lang="ko-KR" altLang="en-US" dirty="0" smtClean="0">
                <a:sym typeface="Wingdings" panose="05000000000000000000" pitchFamily="2" charset="2"/>
              </a:rPr>
              <a:t>은 </a:t>
            </a:r>
            <a:r>
              <a:rPr lang="ko-KR" altLang="en-US" b="1" dirty="0" err="1" smtClean="0">
                <a:sym typeface="Wingdings" panose="05000000000000000000" pitchFamily="2" charset="2"/>
              </a:rPr>
              <a:t>텍스트뷰</a:t>
            </a:r>
            <a:r>
              <a:rPr lang="ko-KR" altLang="en-US" dirty="0" err="1" smtClean="0">
                <a:sym typeface="Wingdings" panose="05000000000000000000" pitchFamily="2" charset="2"/>
              </a:rPr>
              <a:t>를</a:t>
            </a:r>
            <a:r>
              <a:rPr lang="ko-KR" altLang="en-US" dirty="0" smtClean="0">
                <a:sym typeface="Wingdings" panose="05000000000000000000" pitchFamily="2" charset="2"/>
              </a:rPr>
              <a:t> 상속해서 만들었기 때문에 텍스트뷰 속성을 그대로 갖고 있습니다</a:t>
            </a:r>
            <a:r>
              <a:rPr lang="en-US" altLang="ko-KR" dirty="0" smtClean="0">
                <a:sym typeface="Wingdings" panose="05000000000000000000" pitchFamily="2" charset="2"/>
              </a:rPr>
              <a:t>.   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위젯</a:t>
            </a:r>
            <a:r>
              <a:rPr lang="en-US" altLang="ko-KR" dirty="0" smtClean="0">
                <a:sym typeface="Wingdings" panose="05000000000000000000" pitchFamily="2" charset="2"/>
              </a:rPr>
              <a:t>(</a:t>
            </a:r>
            <a:r>
              <a:rPr lang="ko-KR" altLang="en-US" dirty="0" smtClean="0">
                <a:sym typeface="Wingdings" panose="05000000000000000000" pitchFamily="2" charset="2"/>
              </a:rPr>
              <a:t>보이는 부분</a:t>
            </a:r>
            <a:r>
              <a:rPr lang="en-US" altLang="ko-KR" dirty="0" smtClean="0">
                <a:sym typeface="Wingdings" panose="05000000000000000000" pitchFamily="2" charset="2"/>
              </a:rPr>
              <a:t>)</a:t>
            </a:r>
            <a:r>
              <a:rPr lang="ko-KR" altLang="en-US" dirty="0" smtClean="0">
                <a:sym typeface="Wingdings" panose="05000000000000000000" pitchFamily="2" charset="2"/>
              </a:rPr>
              <a:t>과 레이아웃</a:t>
            </a:r>
            <a:r>
              <a:rPr lang="en-US" altLang="ko-KR" dirty="0" smtClean="0">
                <a:sym typeface="Wingdings" panose="05000000000000000000" pitchFamily="2" charset="2"/>
              </a:rPr>
              <a:t>(</a:t>
            </a:r>
            <a:r>
              <a:rPr lang="ko-KR" altLang="en-US" dirty="0" smtClean="0">
                <a:sym typeface="Wingdings" panose="05000000000000000000" pitchFamily="2" charset="2"/>
              </a:rPr>
              <a:t>보이지 않는 부분</a:t>
            </a:r>
            <a:r>
              <a:rPr lang="en-US" altLang="ko-KR" dirty="0" smtClean="0">
                <a:sym typeface="Wingdings" panose="05000000000000000000" pitchFamily="2" charset="2"/>
              </a:rPr>
              <a:t>)</a:t>
            </a:r>
            <a:r>
              <a:rPr lang="ko-KR" altLang="en-US" dirty="0" smtClean="0">
                <a:sym typeface="Wingdings" panose="05000000000000000000" pitchFamily="2" charset="2"/>
              </a:rPr>
              <a:t>으로 구별되는 뷰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r>
              <a:rPr lang="ko-KR" altLang="en-US" b="1" dirty="0" smtClean="0">
                <a:sym typeface="Wingdings" panose="05000000000000000000" pitchFamily="2" charset="2"/>
              </a:rPr>
              <a:t>위젯</a:t>
            </a:r>
            <a:r>
              <a:rPr lang="en-US" altLang="ko-KR" dirty="0" smtClean="0">
                <a:sym typeface="Wingdings" panose="05000000000000000000" pitchFamily="2" charset="2"/>
              </a:rPr>
              <a:t>(Widget)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– </a:t>
            </a:r>
            <a:r>
              <a:rPr lang="ko-KR" altLang="en-US" dirty="0" smtClean="0">
                <a:sym typeface="Wingdings" panose="05000000000000000000" pitchFamily="2" charset="2"/>
              </a:rPr>
              <a:t>뷰 중에서 컨트롤의 역할을 하는 것</a:t>
            </a:r>
            <a:r>
              <a:rPr lang="en-US" altLang="ko-KR" dirty="0" smtClean="0">
                <a:sym typeface="Wingdings" panose="05000000000000000000" pitchFamily="2" charset="2"/>
              </a:rPr>
              <a:t>(</a:t>
            </a:r>
            <a:r>
              <a:rPr lang="ko-KR" altLang="en-US" dirty="0" smtClean="0">
                <a:sym typeface="Wingdings" panose="05000000000000000000" pitchFamily="2" charset="2"/>
              </a:rPr>
              <a:t>버튼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텍스트</a:t>
            </a:r>
            <a:r>
              <a:rPr lang="en-US" altLang="ko-KR" dirty="0" smtClean="0">
                <a:sym typeface="Wingdings" panose="05000000000000000000" pitchFamily="2" charset="2"/>
              </a:rPr>
              <a:t>, ...)</a:t>
            </a:r>
          </a:p>
          <a:p>
            <a:pPr lvl="1"/>
            <a:r>
              <a:rPr lang="ko-KR" altLang="en-US" b="1" dirty="0" smtClean="0">
                <a:sym typeface="Wingdings" panose="05000000000000000000" pitchFamily="2" charset="2"/>
              </a:rPr>
              <a:t>레이아웃</a:t>
            </a:r>
            <a:r>
              <a:rPr lang="en-US" altLang="ko-KR" dirty="0" smtClean="0">
                <a:sym typeface="Wingdings" panose="05000000000000000000" pitchFamily="2" charset="2"/>
              </a:rPr>
              <a:t>(Layout) – </a:t>
            </a:r>
            <a:r>
              <a:rPr lang="ko-KR" altLang="en-US" dirty="0" smtClean="0">
                <a:sym typeface="Wingdings" panose="05000000000000000000" pitchFamily="2" charset="2"/>
              </a:rPr>
              <a:t>뷰그룹 안에 있는 뷰들을 배치하는 것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레이아웃에 또 다른 레이아웃을 포함할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29</a:t>
            </a:fld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9060500" y="3345146"/>
            <a:ext cx="966931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smtClean="0"/>
              <a:t>Object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9175915" y="4090548"/>
            <a:ext cx="736099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smtClean="0"/>
              <a:t>View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10170414" y="5268434"/>
            <a:ext cx="1455848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smtClean="0"/>
              <a:t>ViewGroup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10091069" y="6156012"/>
            <a:ext cx="1614545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smtClean="0"/>
              <a:t>LinearLayout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7803704" y="5268434"/>
            <a:ext cx="1173719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smtClean="0"/>
              <a:t>TextView</a:t>
            </a:r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7936757" y="6156012"/>
            <a:ext cx="907621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smtClean="0"/>
              <a:t>Button</a:t>
            </a:r>
            <a:endParaRPr lang="ko-KR" altLang="en-US" dirty="0"/>
          </a:p>
        </p:txBody>
      </p:sp>
      <p:cxnSp>
        <p:nvCxnSpPr>
          <p:cNvPr id="20" name="직선 화살표 연결선 19"/>
          <p:cNvCxnSpPr>
            <a:stCxn id="15" idx="0"/>
            <a:endCxn id="8" idx="2"/>
          </p:cNvCxnSpPr>
          <p:nvPr/>
        </p:nvCxnSpPr>
        <p:spPr>
          <a:xfrm flipV="1">
            <a:off x="9543965" y="3714478"/>
            <a:ext cx="1" cy="3760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>
            <a:stCxn id="17" idx="0"/>
          </p:cNvCxnSpPr>
          <p:nvPr/>
        </p:nvCxnSpPr>
        <p:spPr>
          <a:xfrm flipH="1" flipV="1">
            <a:off x="10898338" y="5610370"/>
            <a:ext cx="4" cy="5456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>
            <a:stCxn id="19" idx="0"/>
            <a:endCxn id="18" idx="2"/>
          </p:cNvCxnSpPr>
          <p:nvPr/>
        </p:nvCxnSpPr>
        <p:spPr>
          <a:xfrm flipH="1" flipV="1">
            <a:off x="8390564" y="5637766"/>
            <a:ext cx="4" cy="5182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꺾인 연결선 26"/>
          <p:cNvCxnSpPr>
            <a:stCxn id="18" idx="0"/>
            <a:endCxn id="15" idx="2"/>
          </p:cNvCxnSpPr>
          <p:nvPr/>
        </p:nvCxnSpPr>
        <p:spPr>
          <a:xfrm rot="5400000" flipH="1" flipV="1">
            <a:off x="8562987" y="4287457"/>
            <a:ext cx="808554" cy="115340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꺾인 연결선 28"/>
          <p:cNvCxnSpPr>
            <a:stCxn id="16" idx="0"/>
            <a:endCxn id="15" idx="2"/>
          </p:cNvCxnSpPr>
          <p:nvPr/>
        </p:nvCxnSpPr>
        <p:spPr>
          <a:xfrm rot="16200000" flipV="1">
            <a:off x="9816875" y="4186970"/>
            <a:ext cx="808554" cy="135437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2714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01-1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최신 버전인지 확인하기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안스를 실행하면 다음과 같은 시작 화면</a:t>
            </a:r>
            <a:r>
              <a:rPr lang="en-US" altLang="ko-KR" dirty="0" smtClean="0"/>
              <a:t>(Quick Start)</a:t>
            </a:r>
            <a:r>
              <a:rPr lang="ko-KR" altLang="en-US" dirty="0" smtClean="0"/>
              <a:t>이 나타납니다</a:t>
            </a:r>
            <a:r>
              <a:rPr lang="en-US" altLang="ko-KR" dirty="0" smtClean="0"/>
              <a:t>.  </a:t>
            </a:r>
            <a:br>
              <a:rPr lang="en-US" altLang="ko-KR" dirty="0" smtClean="0"/>
            </a:br>
            <a:r>
              <a:rPr lang="ko-KR" altLang="en-US" dirty="0" smtClean="0"/>
              <a:t>여기서 새 프로젝트를 시작하거나 이미 만들어진 프로젝트로 안스를 시작할 수 있습니다</a:t>
            </a:r>
            <a:r>
              <a:rPr lang="en-US" altLang="ko-KR" dirty="0" smtClean="0"/>
              <a:t>. </a:t>
            </a:r>
          </a:p>
          <a:p>
            <a:r>
              <a:rPr lang="en-US" altLang="ko-KR" dirty="0" smtClean="0"/>
              <a:t>[</a:t>
            </a:r>
            <a:r>
              <a:rPr lang="en-US" altLang="ko-KR" b="1" dirty="0" smtClean="0">
                <a:solidFill>
                  <a:srgbClr val="C00000"/>
                </a:solidFill>
              </a:rPr>
              <a:t>Configure</a:t>
            </a:r>
            <a:r>
              <a:rPr lang="en-US" altLang="ko-KR" dirty="0" smtClean="0"/>
              <a:t>] </a:t>
            </a:r>
            <a:r>
              <a:rPr lang="en-US" altLang="ko-KR" dirty="0" smtClean="0">
                <a:sym typeface="Wingdings" panose="05000000000000000000" pitchFamily="2" charset="2"/>
              </a:rPr>
              <a:t> [</a:t>
            </a:r>
            <a:r>
              <a:rPr lang="en-US" altLang="ko-KR" b="1" dirty="0" smtClean="0">
                <a:sym typeface="Wingdings" panose="05000000000000000000" pitchFamily="2" charset="2"/>
              </a:rPr>
              <a:t>Check for Updates</a:t>
            </a:r>
            <a:r>
              <a:rPr lang="en-US" altLang="ko-KR" dirty="0" smtClean="0">
                <a:sym typeface="Wingdings" panose="05000000000000000000" pitchFamily="2" charset="2"/>
              </a:rPr>
              <a:t>]</a:t>
            </a:r>
            <a:r>
              <a:rPr lang="ko-KR" altLang="en-US" dirty="0" smtClean="0">
                <a:sym typeface="Wingdings" panose="05000000000000000000" pitchFamily="2" charset="2"/>
              </a:rPr>
              <a:t>를 확인하여 최신 버전으로 진행합니다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최신 버전을 사용하되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베타 버전은 사용하지 않을 것을 권장합니다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r>
              <a:rPr lang="ko-KR" altLang="en-US" b="1" dirty="0" smtClean="0">
                <a:sym typeface="Wingdings" panose="05000000000000000000" pitchFamily="2" charset="2"/>
              </a:rPr>
              <a:t>시작 화면이 나타나지 않고</a:t>
            </a:r>
            <a:r>
              <a:rPr lang="en-US" altLang="ko-KR" b="1" dirty="0" smtClean="0">
                <a:sym typeface="Wingdings" panose="05000000000000000000" pitchFamily="2" charset="2"/>
              </a:rPr>
              <a:t>, </a:t>
            </a:r>
            <a:r>
              <a:rPr lang="ko-KR" altLang="en-US" b="1" dirty="0" smtClean="0">
                <a:sym typeface="Wingdings" panose="05000000000000000000" pitchFamily="2" charset="2"/>
              </a:rPr>
              <a:t>프로젝트가 바로 시작되나요</a:t>
            </a:r>
            <a:r>
              <a:rPr lang="en-US" altLang="ko-KR" b="1" dirty="0" smtClean="0">
                <a:sym typeface="Wingdings" panose="05000000000000000000" pitchFamily="2" charset="2"/>
              </a:rPr>
              <a:t>?  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안스 메뉴에서 </a:t>
            </a:r>
            <a:r>
              <a:rPr lang="en-US" altLang="ko-KR" dirty="0" smtClean="0">
                <a:sym typeface="Wingdings" panose="05000000000000000000" pitchFamily="2" charset="2"/>
              </a:rPr>
              <a:t>[File]  [Close Project]</a:t>
            </a:r>
            <a:r>
              <a:rPr lang="ko-KR" altLang="en-US" dirty="0" smtClean="0">
                <a:sym typeface="Wingdings" panose="05000000000000000000" pitchFamily="2" charset="2"/>
              </a:rPr>
              <a:t>를 누르면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현재 프로젝트 창이 닫히고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시작 화면이 다시 나타납니다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  <a:r>
              <a:rPr lang="en-US" altLang="ko-KR" dirty="0" smtClean="0"/>
              <a:t> </a:t>
            </a:r>
          </a:p>
          <a:p>
            <a:r>
              <a:rPr lang="en-US" altLang="ko-KR" dirty="0" smtClean="0"/>
              <a:t> [</a:t>
            </a:r>
            <a:r>
              <a:rPr lang="en-US" altLang="ko-KR" b="1" dirty="0" smtClean="0">
                <a:solidFill>
                  <a:srgbClr val="C00000"/>
                </a:solidFill>
              </a:rPr>
              <a:t>Create New Project</a:t>
            </a:r>
            <a:r>
              <a:rPr lang="en-US" altLang="ko-KR" dirty="0" smtClean="0"/>
              <a:t>]</a:t>
            </a:r>
            <a:r>
              <a:rPr lang="ko-KR" altLang="en-US" dirty="0" smtClean="0"/>
              <a:t>를 클릭해서 새 프로젝트를 시작하십시오</a:t>
            </a:r>
            <a:r>
              <a:rPr lang="en-US" altLang="ko-KR" dirty="0" smtClean="0"/>
              <a:t>. </a:t>
            </a:r>
            <a:br>
              <a:rPr lang="en-US" altLang="ko-KR" dirty="0" smtClean="0"/>
            </a:b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3</a:t>
            </a:fld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1824" y="3631345"/>
            <a:ext cx="2749117" cy="3038498"/>
          </a:xfrm>
          <a:prstGeom prst="rect">
            <a:avLst/>
          </a:prstGeom>
        </p:spPr>
      </p:pic>
      <p:grpSp>
        <p:nvGrpSpPr>
          <p:cNvPr id="11" name="그룹 10"/>
          <p:cNvGrpSpPr/>
          <p:nvPr/>
        </p:nvGrpSpPr>
        <p:grpSpPr>
          <a:xfrm>
            <a:off x="489104" y="3140968"/>
            <a:ext cx="4274749" cy="2698058"/>
            <a:chOff x="453099" y="3323230"/>
            <a:chExt cx="4274749" cy="2698058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3099" y="3323230"/>
              <a:ext cx="4274749" cy="2638866"/>
            </a:xfrm>
            <a:prstGeom prst="rect">
              <a:avLst/>
            </a:prstGeom>
          </p:spPr>
        </p:pic>
        <p:sp>
          <p:nvSpPr>
            <p:cNvPr id="9" name="모서리가 둥근 직사각형 8"/>
            <p:cNvSpPr/>
            <p:nvPr/>
          </p:nvSpPr>
          <p:spPr>
            <a:xfrm>
              <a:off x="3575720" y="5661248"/>
              <a:ext cx="648072" cy="360040"/>
            </a:xfrm>
            <a:prstGeom prst="round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모서리가 둥근 직사각형 9"/>
          <p:cNvSpPr/>
          <p:nvPr/>
        </p:nvSpPr>
        <p:spPr>
          <a:xfrm>
            <a:off x="5852524" y="6486450"/>
            <a:ext cx="1539620" cy="254917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7671609" y="3140968"/>
            <a:ext cx="4274749" cy="2638866"/>
            <a:chOff x="453099" y="3323230"/>
            <a:chExt cx="4274749" cy="2638866"/>
          </a:xfrm>
        </p:grpSpPr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3099" y="3323230"/>
              <a:ext cx="4274749" cy="2638866"/>
            </a:xfrm>
            <a:prstGeom prst="rect">
              <a:avLst/>
            </a:prstGeom>
          </p:spPr>
        </p:pic>
        <p:sp>
          <p:nvSpPr>
            <p:cNvPr id="15" name="모서리가 둥근 직사각형 14"/>
            <p:cNvSpPr/>
            <p:nvPr/>
          </p:nvSpPr>
          <p:spPr>
            <a:xfrm>
              <a:off x="2581034" y="4547366"/>
              <a:ext cx="1120992" cy="288032"/>
            </a:xfrm>
            <a:prstGeom prst="round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6764225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01-2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뷰</a:t>
            </a:r>
            <a:r>
              <a:rPr lang="en-US" altLang="ko-KR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(View)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와 뷰의 크기 속성 이해하기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b="1" dirty="0" smtClean="0">
                <a:sym typeface="Wingdings" panose="05000000000000000000" pitchFamily="2" charset="2"/>
              </a:rPr>
              <a:t>뷰는 위젯과 레이아웃으로 구분하며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b="1" dirty="0" smtClean="0">
                <a:sym typeface="Wingdings" panose="05000000000000000000" pitchFamily="2" charset="2"/>
              </a:rPr>
              <a:t>뷰</a:t>
            </a:r>
            <a:r>
              <a:rPr lang="ko-KR" altLang="en-US" dirty="0" smtClean="0">
                <a:sym typeface="Wingdings" panose="05000000000000000000" pitchFamily="2" charset="2"/>
              </a:rPr>
              <a:t>는 화면의 일부를 차지함으로 반드시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크기 속성</a:t>
            </a:r>
            <a:r>
              <a:rPr lang="ko-KR" altLang="en-US" dirty="0" smtClean="0">
                <a:sym typeface="Wingdings" panose="05000000000000000000" pitchFamily="2" charset="2"/>
              </a:rPr>
              <a:t>이 있습니다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단말기 화면에 글자를 보여주는 </a:t>
            </a:r>
            <a:r>
              <a:rPr lang="ko-KR" altLang="en-US" b="1" dirty="0" err="1" smtClean="0">
                <a:sym typeface="Wingdings" panose="05000000000000000000" pitchFamily="2" charset="2"/>
              </a:rPr>
              <a:t>텍스트뷰</a:t>
            </a:r>
            <a:r>
              <a:rPr lang="ko-KR" altLang="en-US" dirty="0" err="1" smtClean="0">
                <a:sym typeface="Wingdings" panose="05000000000000000000" pitchFamily="2" charset="2"/>
              </a:rPr>
              <a:t>는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XML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레이아웃</a:t>
            </a:r>
            <a:r>
              <a:rPr lang="ko-KR" altLang="en-US" dirty="0" smtClean="0">
                <a:sym typeface="Wingdings" panose="05000000000000000000" pitchFamily="2" charset="2"/>
              </a:rPr>
              <a:t>에 코드로 어떻게 들어가 있는지 서로 비교해봅시다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안스 화면을 다음과 같이 조정해 보십시오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30</a:t>
            </a:fld>
            <a:endParaRPr lang="ko-KR" altLang="en-US"/>
          </a:p>
        </p:txBody>
      </p:sp>
      <p:sp>
        <p:nvSpPr>
          <p:cNvPr id="12" name="아래쪽 화살표 11"/>
          <p:cNvSpPr/>
          <p:nvPr/>
        </p:nvSpPr>
        <p:spPr>
          <a:xfrm rot="16200000">
            <a:off x="1266734" y="1965147"/>
            <a:ext cx="360040" cy="4320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5202" y="1932226"/>
            <a:ext cx="7788315" cy="4587638"/>
          </a:xfrm>
          <a:prstGeom prst="rect">
            <a:avLst/>
          </a:prstGeom>
        </p:spPr>
      </p:pic>
      <p:sp>
        <p:nvSpPr>
          <p:cNvPr id="10" name="아래쪽 화살표 9"/>
          <p:cNvSpPr/>
          <p:nvPr/>
        </p:nvSpPr>
        <p:spPr>
          <a:xfrm>
            <a:off x="8616280" y="1926396"/>
            <a:ext cx="360040" cy="4320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0778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01-2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뷰</a:t>
            </a:r>
            <a:r>
              <a:rPr lang="en-US" altLang="ko-KR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(View)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와 뷰의 크기 속성 이해하기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 smtClean="0">
                <a:sym typeface="Wingdings" panose="05000000000000000000" pitchFamily="2" charset="2"/>
              </a:rPr>
              <a:t>버튼 위젯의 크기가 </a:t>
            </a:r>
            <a:r>
              <a:rPr lang="en-US" altLang="ko-KR" dirty="0" smtClean="0">
                <a:sym typeface="Wingdings" panose="05000000000000000000" pitchFamily="2" charset="2"/>
              </a:rPr>
              <a:t>wrap_content</a:t>
            </a:r>
            <a:r>
              <a:rPr lang="ko-KR" altLang="en-US" dirty="0" smtClean="0">
                <a:sym typeface="Wingdings" panose="05000000000000000000" pitchFamily="2" charset="2"/>
              </a:rPr>
              <a:t>로 설정되어 있는 것을 알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r>
              <a:rPr lang="ko-KR" altLang="en-US" sz="1600" dirty="0" smtClean="0">
                <a:sym typeface="Wingdings" panose="05000000000000000000" pitchFamily="2" charset="2"/>
              </a:rPr>
              <a:t>버튼 크기 속성은 </a:t>
            </a:r>
            <a:r>
              <a:rPr lang="en-US" altLang="ko-KR" sz="1600" dirty="0" smtClean="0">
                <a:sym typeface="Wingdings" panose="05000000000000000000" pitchFamily="2" charset="2"/>
              </a:rPr>
              <a:t>layout_width, layout_height</a:t>
            </a:r>
            <a:r>
              <a:rPr lang="ko-KR" altLang="en-US" sz="1600" dirty="0">
                <a:sym typeface="Wingdings" panose="05000000000000000000" pitchFamily="2" charset="2"/>
              </a:rPr>
              <a:t> </a:t>
            </a:r>
            <a:r>
              <a:rPr lang="ko-KR" altLang="en-US" sz="1600" dirty="0" smtClean="0">
                <a:sym typeface="Wingdings" panose="05000000000000000000" pitchFamily="2" charset="2"/>
              </a:rPr>
              <a:t>이며</a:t>
            </a:r>
            <a:r>
              <a:rPr lang="en-US" altLang="ko-KR" sz="1600" dirty="0" smtClean="0">
                <a:sym typeface="Wingdings" panose="05000000000000000000" pitchFamily="2" charset="2"/>
              </a:rPr>
              <a:t>, </a:t>
            </a:r>
            <a:br>
              <a:rPr lang="en-US" altLang="ko-KR" sz="1600" dirty="0" smtClean="0">
                <a:sym typeface="Wingdings" panose="05000000000000000000" pitchFamily="2" charset="2"/>
              </a:rPr>
            </a:br>
            <a:r>
              <a:rPr lang="ko-KR" altLang="en-US" sz="1600" dirty="0" smtClean="0">
                <a:sym typeface="Wingdings" panose="05000000000000000000" pitchFamily="2" charset="2"/>
              </a:rPr>
              <a:t>그 값으로는 다음 셋 중에 하나로 정합니다</a:t>
            </a:r>
            <a:r>
              <a:rPr lang="en-US" altLang="ko-KR" sz="1600" dirty="0" smtClean="0">
                <a:sym typeface="Wingdings" panose="05000000000000000000" pitchFamily="2" charset="2"/>
              </a:rPr>
              <a:t>.</a:t>
            </a:r>
          </a:p>
          <a:p>
            <a:pPr lvl="1"/>
            <a:r>
              <a:rPr lang="en-US" altLang="ko-KR" sz="1600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wrap_content </a:t>
            </a:r>
            <a:r>
              <a:rPr lang="en-US" altLang="ko-KR" sz="1600" dirty="0" smtClean="0">
                <a:sym typeface="Wingdings" panose="05000000000000000000" pitchFamily="2" charset="2"/>
              </a:rPr>
              <a:t>– </a:t>
            </a:r>
            <a:r>
              <a:rPr lang="ko-KR" altLang="en-US" sz="1600" dirty="0" smtClean="0">
                <a:sym typeface="Wingdings" panose="05000000000000000000" pitchFamily="2" charset="2"/>
              </a:rPr>
              <a:t>뷰의 내용의 크기에 따라 자동으로 맞춤</a:t>
            </a:r>
            <a:endParaRPr lang="en-US" altLang="ko-KR" sz="1600" dirty="0" smtClean="0">
              <a:sym typeface="Wingdings" panose="05000000000000000000" pitchFamily="2" charset="2"/>
            </a:endParaRPr>
          </a:p>
          <a:p>
            <a:pPr lvl="1"/>
            <a:r>
              <a:rPr lang="en-US" altLang="ko-KR" sz="1600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match_parent</a:t>
            </a:r>
            <a:r>
              <a:rPr lang="en-US" altLang="ko-KR" sz="1600" dirty="0" smtClean="0">
                <a:sym typeface="Wingdings" panose="05000000000000000000" pitchFamily="2" charset="2"/>
              </a:rPr>
              <a:t> – </a:t>
            </a:r>
            <a:r>
              <a:rPr lang="ko-KR" altLang="en-US" sz="1600" dirty="0" smtClean="0">
                <a:sym typeface="Wingdings" panose="05000000000000000000" pitchFamily="2" charset="2"/>
              </a:rPr>
              <a:t>뷰를 담고 있는 </a:t>
            </a:r>
            <a:r>
              <a:rPr lang="ko-KR" altLang="en-US" sz="1600" dirty="0" err="1" smtClean="0">
                <a:sym typeface="Wingdings" panose="05000000000000000000" pitchFamily="2" charset="2"/>
              </a:rPr>
              <a:t>뷰그룹의</a:t>
            </a:r>
            <a:r>
              <a:rPr lang="ko-KR" altLang="en-US" sz="1600" dirty="0" smtClean="0">
                <a:sym typeface="Wingdings" panose="05000000000000000000" pitchFamily="2" charset="2"/>
              </a:rPr>
              <a:t> 여유 공간을 꽉 채움</a:t>
            </a:r>
            <a:endParaRPr lang="en-US" altLang="ko-KR" sz="1600" dirty="0" smtClean="0">
              <a:sym typeface="Wingdings" panose="05000000000000000000" pitchFamily="2" charset="2"/>
            </a:endParaRPr>
          </a:p>
          <a:p>
            <a:pPr lvl="1"/>
            <a:r>
              <a:rPr lang="ko-KR" altLang="en-US" sz="1600" dirty="0" smtClean="0">
                <a:solidFill>
                  <a:srgbClr val="C00000"/>
                </a:solidFill>
                <a:sym typeface="Wingdings" panose="05000000000000000000" pitchFamily="2" charset="2"/>
              </a:rPr>
              <a:t>숫자로 크기 지정 </a:t>
            </a:r>
            <a:r>
              <a:rPr lang="en-US" altLang="ko-KR" sz="1600" dirty="0" smtClean="0">
                <a:sym typeface="Wingdings" panose="05000000000000000000" pitchFamily="2" charset="2"/>
              </a:rPr>
              <a:t>– </a:t>
            </a:r>
            <a:r>
              <a:rPr lang="ko-KR" altLang="en-US" sz="1600" dirty="0" smtClean="0">
                <a:sym typeface="Wingdings" panose="05000000000000000000" pitchFamily="2" charset="2"/>
              </a:rPr>
              <a:t>고정된 숫자로 크기를 지정함</a:t>
            </a:r>
            <a:endParaRPr lang="en-US" altLang="ko-KR" sz="1600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31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556214" y="1484784"/>
            <a:ext cx="6579004" cy="329320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</a:rPr>
              <a:t>  &lt;Button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android:id="@+id/button2"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android:layout_width="wrap_content"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android:layout_height="wrap_content"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android:text="@string/greet"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android:textColor="@color/white"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android:textSize="24sp"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app:layout_constraintBottom_toBottomOf="parent"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app:layout_constraintEnd_toEndOf="parent"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app:layout_constraintHorizontal_bias="0.498"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app:layout_constraintStart_toStartOf="parent"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app:layout_constraintTop_toTopOf="parent"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app:layout_constraintVertical_bias="0.499" /&gt;</a:t>
            </a:r>
            <a:endParaRPr lang="ko-KR" altLang="en-US" sz="1600" dirty="0">
              <a:latin typeface="Consolas" panose="020B0609020204030204" pitchFamily="49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0535" y="1473136"/>
            <a:ext cx="3200677" cy="4343776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1127448" y="2060848"/>
            <a:ext cx="4608512" cy="432048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8832304" y="3923477"/>
            <a:ext cx="2376264" cy="432048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꺾인 연결선 10"/>
          <p:cNvCxnSpPr>
            <a:stCxn id="8" idx="3"/>
            <a:endCxn id="12" idx="1"/>
          </p:cNvCxnSpPr>
          <p:nvPr/>
        </p:nvCxnSpPr>
        <p:spPr>
          <a:xfrm>
            <a:off x="5735960" y="2276872"/>
            <a:ext cx="3096344" cy="1862629"/>
          </a:xfrm>
          <a:prstGeom prst="bentConnector3">
            <a:avLst/>
          </a:prstGeom>
          <a:ln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4875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>
                <a:sym typeface="Wingdings" panose="05000000000000000000" pitchFamily="2" charset="2"/>
              </a:rPr>
              <a:t>이제 </a:t>
            </a:r>
            <a:r>
              <a:rPr lang="ko-KR" altLang="en-US" dirty="0">
                <a:sym typeface="Wingdings" panose="05000000000000000000" pitchFamily="2" charset="2"/>
              </a:rPr>
              <a:t>다른 설정들</a:t>
            </a:r>
            <a:r>
              <a:rPr lang="en-US" altLang="ko-KR" dirty="0">
                <a:sym typeface="Wingdings" panose="05000000000000000000" pitchFamily="2" charset="2"/>
              </a:rPr>
              <a:t>(match parent, </a:t>
            </a:r>
            <a:r>
              <a:rPr lang="ko-KR" altLang="en-US" dirty="0">
                <a:sym typeface="Wingdings" panose="05000000000000000000" pitchFamily="2" charset="2"/>
              </a:rPr>
              <a:t>숫자로 크기</a:t>
            </a:r>
            <a:r>
              <a:rPr lang="en-US" altLang="ko-KR" dirty="0">
                <a:sym typeface="Wingdings" panose="05000000000000000000" pitchFamily="2" charset="2"/>
              </a:rPr>
              <a:t>)</a:t>
            </a:r>
            <a:r>
              <a:rPr lang="ko-KR" altLang="en-US" dirty="0">
                <a:sym typeface="Wingdings" panose="05000000000000000000" pitchFamily="2" charset="2"/>
              </a:rPr>
              <a:t>로 변경해봅시다</a:t>
            </a:r>
            <a:r>
              <a:rPr lang="en-US" altLang="ko-KR" dirty="0">
                <a:sym typeface="Wingdings" panose="05000000000000000000" pitchFamily="2" charset="2"/>
              </a:rPr>
              <a:t>.  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먼저 </a:t>
            </a:r>
            <a:r>
              <a:rPr lang="en-US" altLang="ko-KR" dirty="0" smtClean="0">
                <a:sym typeface="Wingdings" panose="05000000000000000000" pitchFamily="2" charset="2"/>
              </a:rPr>
              <a:t>layout_width = match_parent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로 변경해보십시오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b="1" dirty="0" smtClean="0">
                <a:sym typeface="Wingdings" panose="05000000000000000000" pitchFamily="2" charset="2"/>
              </a:rPr>
              <a:t>match_parent</a:t>
            </a:r>
            <a:r>
              <a:rPr lang="ko-KR" altLang="en-US" b="1" dirty="0" smtClean="0">
                <a:sym typeface="Wingdings" panose="05000000000000000000" pitchFamily="2" charset="2"/>
              </a:rPr>
              <a:t>에서 </a:t>
            </a:r>
            <a:r>
              <a:rPr lang="en-US" altLang="ko-KR" b="1" dirty="0" smtClean="0">
                <a:sym typeface="Wingdings" panose="05000000000000000000" pitchFamily="2" charset="2"/>
              </a:rPr>
              <a:t>parent</a:t>
            </a:r>
            <a:r>
              <a:rPr lang="ko-KR" altLang="en-US" b="1" dirty="0" smtClean="0">
                <a:sym typeface="Wingdings" panose="05000000000000000000" pitchFamily="2" charset="2"/>
              </a:rPr>
              <a:t>는 누구입니까</a:t>
            </a:r>
            <a:r>
              <a:rPr lang="en-US" altLang="ko-KR" b="1" dirty="0" smtClean="0">
                <a:sym typeface="Wingdings" panose="05000000000000000000" pitchFamily="2" charset="2"/>
              </a:rPr>
              <a:t>? 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>ConstraintLayout</a:t>
            </a:r>
            <a:r>
              <a:rPr lang="ko-KR" altLang="en-US" dirty="0" smtClean="0">
                <a:sym typeface="Wingdings" panose="05000000000000000000" pitchFamily="2" charset="2"/>
              </a:rPr>
              <a:t>이며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이는 화면 전체 </a:t>
            </a:r>
            <a:r>
              <a:rPr lang="en-US" altLang="ko-KR" dirty="0" smtClean="0">
                <a:sym typeface="Wingdings" panose="05000000000000000000" pitchFamily="2" charset="2"/>
              </a:rPr>
              <a:t>Layout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인 것을 알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그래서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버튼의 </a:t>
            </a:r>
            <a:r>
              <a:rPr lang="en-US" altLang="ko-KR" dirty="0" smtClean="0">
                <a:sym typeface="Wingdings" panose="05000000000000000000" pitchFamily="2" charset="2"/>
              </a:rPr>
              <a:t>width</a:t>
            </a:r>
            <a:r>
              <a:rPr lang="ko-KR" altLang="en-US" dirty="0" smtClean="0">
                <a:sym typeface="Wingdings" panose="05000000000000000000" pitchFamily="2" charset="2"/>
              </a:rPr>
              <a:t>가 화면 가로</a:t>
            </a:r>
            <a:r>
              <a:rPr lang="en-US" altLang="ko-KR" dirty="0" smtClean="0">
                <a:sym typeface="Wingdings" panose="05000000000000000000" pitchFamily="2" charset="2"/>
              </a:rPr>
              <a:t>(width)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전체로 확장된 것입니다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01-2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뷰</a:t>
            </a:r>
            <a:r>
              <a:rPr lang="en-US" altLang="ko-KR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(View)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와 뷰의 크기 속성 이해하기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32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453100" y="2189182"/>
            <a:ext cx="6579004" cy="18158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</a:rPr>
              <a:t>  &lt;Button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android:id="@+</a:t>
            </a:r>
            <a:r>
              <a:rPr lang="en-US" altLang="ko-KR" sz="1600" dirty="0" smtClean="0">
                <a:latin typeface="Consolas" panose="020B0609020204030204" pitchFamily="49" charset="0"/>
              </a:rPr>
              <a:t>id/button2"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solidFill>
                  <a:srgbClr val="C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600" dirty="0">
                <a:latin typeface="Consolas" panose="020B0609020204030204" pitchFamily="49" charset="0"/>
              </a:rPr>
              <a:t>android:layout_width</a:t>
            </a:r>
            <a:r>
              <a:rPr lang="en-US" altLang="ko-KR" sz="1600" dirty="0" smtClean="0">
                <a:latin typeface="Consolas" panose="020B0609020204030204" pitchFamily="49" charset="0"/>
              </a:rPr>
              <a:t>="</a:t>
            </a:r>
            <a:r>
              <a:rPr lang="en-US" altLang="ko-KR" sz="1600" dirty="0" smtClean="0">
                <a:solidFill>
                  <a:srgbClr val="C00000"/>
                </a:solidFill>
                <a:latin typeface="Consolas" panose="020B0609020204030204" pitchFamily="49" charset="0"/>
              </a:rPr>
              <a:t>match_parent</a:t>
            </a:r>
            <a:r>
              <a:rPr lang="en-US" altLang="ko-KR" sz="1600" dirty="0" smtClean="0">
                <a:latin typeface="Consolas" panose="020B0609020204030204" pitchFamily="49" charset="0"/>
              </a:rPr>
              <a:t>"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android:layout_height="wrap_content"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android:text="@string/greet"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android:textColor="@color/white"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android:textSize="24sp"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0612" y="1966537"/>
            <a:ext cx="2705334" cy="4077053"/>
          </a:xfrm>
          <a:prstGeom prst="rect">
            <a:avLst/>
          </a:prstGeom>
        </p:spPr>
      </p:pic>
      <p:sp>
        <p:nvSpPr>
          <p:cNvPr id="12" name="모서리가 둥근 직사각형 11"/>
          <p:cNvSpPr/>
          <p:nvPr/>
        </p:nvSpPr>
        <p:spPr>
          <a:xfrm>
            <a:off x="9066100" y="4149080"/>
            <a:ext cx="2376264" cy="432048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꺾인 연결선 12"/>
          <p:cNvCxnSpPr>
            <a:endCxn id="12" idx="1"/>
          </p:cNvCxnSpPr>
          <p:nvPr/>
        </p:nvCxnSpPr>
        <p:spPr>
          <a:xfrm>
            <a:off x="5663952" y="2852936"/>
            <a:ext cx="3402148" cy="1512168"/>
          </a:xfrm>
          <a:prstGeom prst="bentConnector3">
            <a:avLst/>
          </a:prstGeom>
          <a:ln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2364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01-2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뷰</a:t>
            </a:r>
            <a:r>
              <a:rPr lang="en-US" altLang="ko-KR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(View)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와 뷰의 크기 속성 이해하기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>
                <a:sym typeface="Wingdings" panose="05000000000000000000" pitchFamily="2" charset="2"/>
              </a:rPr>
              <a:t>다시 </a:t>
            </a:r>
            <a:r>
              <a:rPr lang="en-US" altLang="ko-KR" dirty="0" smtClean="0">
                <a:sym typeface="Wingdings" panose="05000000000000000000" pitchFamily="2" charset="2"/>
              </a:rPr>
              <a:t>layout_width = wrap_content</a:t>
            </a:r>
            <a:r>
              <a:rPr lang="ko-KR" altLang="en-US" dirty="0" smtClean="0">
                <a:sym typeface="Wingdings" panose="05000000000000000000" pitchFamily="2" charset="2"/>
              </a:rPr>
              <a:t>로 복원하고</a:t>
            </a:r>
            <a:r>
              <a:rPr lang="en-US" altLang="ko-KR" dirty="0" smtClean="0">
                <a:sym typeface="Wingdings" panose="05000000000000000000" pitchFamily="2" charset="2"/>
              </a:rPr>
              <a:t>, layout_height = "match_parent"</a:t>
            </a:r>
            <a:r>
              <a:rPr lang="ko-KR" altLang="en-US" dirty="0" smtClean="0">
                <a:sym typeface="Wingdings" panose="05000000000000000000" pitchFamily="2" charset="2"/>
              </a:rPr>
              <a:t>로 변경하십시오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물론</a:t>
            </a:r>
            <a:r>
              <a:rPr lang="en-US" altLang="ko-KR" dirty="0" smtClean="0">
                <a:sym typeface="Wingdings" panose="05000000000000000000" pitchFamily="2" charset="2"/>
              </a:rPr>
              <a:t>, width and height</a:t>
            </a:r>
            <a:r>
              <a:rPr lang="ko-KR" altLang="en-US" dirty="0" smtClean="0">
                <a:sym typeface="Wingdings" panose="05000000000000000000" pitchFamily="2" charset="2"/>
              </a:rPr>
              <a:t>를 모두 </a:t>
            </a:r>
            <a:r>
              <a:rPr lang="en-US" altLang="ko-KR" dirty="0" smtClean="0">
                <a:sym typeface="Wingdings" panose="05000000000000000000" pitchFamily="2" charset="2"/>
              </a:rPr>
              <a:t>match_parent</a:t>
            </a:r>
            <a:r>
              <a:rPr lang="ko-KR" altLang="en-US" dirty="0" smtClean="0">
                <a:sym typeface="Wingdings" panose="05000000000000000000" pitchFamily="2" charset="2"/>
              </a:rPr>
              <a:t>로 변경하면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버튼은 화면 전체를 덮는 크기가 될 겁니다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b="1" dirty="0" smtClean="0">
                <a:sym typeface="Wingdings" panose="05000000000000000000" pitchFamily="2" charset="2"/>
              </a:rPr>
              <a:t>match_parent</a:t>
            </a:r>
            <a:r>
              <a:rPr lang="ko-KR" altLang="en-US" b="1" dirty="0" smtClean="0">
                <a:sym typeface="Wingdings" panose="05000000000000000000" pitchFamily="2" charset="2"/>
              </a:rPr>
              <a:t>에서 </a:t>
            </a:r>
            <a:r>
              <a:rPr lang="en-US" altLang="ko-KR" b="1" dirty="0" smtClean="0">
                <a:sym typeface="Wingdings" panose="05000000000000000000" pitchFamily="2" charset="2"/>
              </a:rPr>
              <a:t>parent</a:t>
            </a:r>
            <a:r>
              <a:rPr lang="ko-KR" altLang="en-US" b="1" dirty="0" smtClean="0">
                <a:sym typeface="Wingdings" panose="05000000000000000000" pitchFamily="2" charset="2"/>
              </a:rPr>
              <a:t>는 누구입니까</a:t>
            </a:r>
            <a:r>
              <a:rPr lang="en-US" altLang="ko-KR" b="1" dirty="0" smtClean="0">
                <a:sym typeface="Wingdings" panose="05000000000000000000" pitchFamily="2" charset="2"/>
              </a:rPr>
              <a:t>? </a:t>
            </a:r>
            <a:br>
              <a:rPr lang="en-US" altLang="ko-KR" b="1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>ConstraintLayout</a:t>
            </a:r>
            <a:r>
              <a:rPr lang="ko-KR" altLang="en-US" dirty="0" smtClean="0">
                <a:sym typeface="Wingdings" panose="05000000000000000000" pitchFamily="2" charset="2"/>
              </a:rPr>
              <a:t>이며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이는 화면 전체 </a:t>
            </a:r>
            <a:r>
              <a:rPr lang="en-US" altLang="ko-KR" dirty="0" smtClean="0">
                <a:sym typeface="Wingdings" panose="05000000000000000000" pitchFamily="2" charset="2"/>
              </a:rPr>
              <a:t>Layout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인 것을 알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그래서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버튼의 </a:t>
            </a:r>
            <a:r>
              <a:rPr lang="en-US" altLang="ko-KR" dirty="0" smtClean="0">
                <a:sym typeface="Wingdings" panose="05000000000000000000" pitchFamily="2" charset="2"/>
              </a:rPr>
              <a:t>height</a:t>
            </a:r>
            <a:r>
              <a:rPr lang="ko-KR" altLang="en-US" dirty="0" smtClean="0">
                <a:sym typeface="Wingdings" panose="05000000000000000000" pitchFamily="2" charset="2"/>
              </a:rPr>
              <a:t>가 화면 세로</a:t>
            </a:r>
            <a:r>
              <a:rPr lang="en-US" altLang="ko-KR" dirty="0" smtClean="0">
                <a:sym typeface="Wingdings" panose="05000000000000000000" pitchFamily="2" charset="2"/>
              </a:rPr>
              <a:t>(height)</a:t>
            </a:r>
            <a:r>
              <a:rPr lang="ko-KR" altLang="en-US" dirty="0" smtClean="0">
                <a:sym typeface="Wingdings" panose="05000000000000000000" pitchFamily="2" charset="2"/>
              </a:rPr>
              <a:t> 전체로 확장된 것입니다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33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453100" y="2189182"/>
            <a:ext cx="6579004" cy="18158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</a:rPr>
              <a:t>  &lt;Button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android:id="@+</a:t>
            </a:r>
            <a:r>
              <a:rPr lang="en-US" altLang="ko-KR" sz="1600" dirty="0" smtClean="0">
                <a:latin typeface="Consolas" panose="020B0609020204030204" pitchFamily="49" charset="0"/>
              </a:rPr>
              <a:t>id/button2"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solidFill>
                  <a:srgbClr val="C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600" dirty="0">
                <a:latin typeface="Consolas" panose="020B0609020204030204" pitchFamily="49" charset="0"/>
              </a:rPr>
              <a:t>android:layout_width</a:t>
            </a:r>
            <a:r>
              <a:rPr lang="en-US" altLang="ko-KR" sz="1600" dirty="0" smtClean="0">
                <a:latin typeface="Consolas" panose="020B0609020204030204" pitchFamily="49" charset="0"/>
              </a:rPr>
              <a:t>="</a:t>
            </a:r>
            <a:r>
              <a:rPr lang="en-US" altLang="ko-KR" sz="1600" dirty="0" smtClean="0">
                <a:solidFill>
                  <a:srgbClr val="C00000"/>
                </a:solidFill>
                <a:latin typeface="Consolas" panose="020B0609020204030204" pitchFamily="49" charset="0"/>
              </a:rPr>
              <a:t>wrap_content</a:t>
            </a:r>
            <a:r>
              <a:rPr lang="en-US" altLang="ko-KR" sz="1600" dirty="0" smtClean="0">
                <a:latin typeface="Consolas" panose="020B0609020204030204" pitchFamily="49" charset="0"/>
              </a:rPr>
              <a:t>"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solidFill>
                  <a:srgbClr val="C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600" dirty="0">
                <a:latin typeface="Consolas" panose="020B0609020204030204" pitchFamily="49" charset="0"/>
              </a:rPr>
              <a:t>android:layout_height</a:t>
            </a:r>
            <a:r>
              <a:rPr lang="en-US" altLang="ko-KR" sz="1600" dirty="0" smtClean="0">
                <a:latin typeface="Consolas" panose="020B0609020204030204" pitchFamily="49" charset="0"/>
              </a:rPr>
              <a:t>="</a:t>
            </a:r>
            <a:r>
              <a:rPr lang="en-US" altLang="ko-KR" sz="1600" dirty="0" smtClean="0">
                <a:solidFill>
                  <a:srgbClr val="C00000"/>
                </a:solidFill>
                <a:latin typeface="Consolas" panose="020B0609020204030204" pitchFamily="49" charset="0"/>
              </a:rPr>
              <a:t>match_parent"</a:t>
            </a:r>
            <a:endParaRPr lang="en-US" altLang="ko-KR" sz="1600" dirty="0">
              <a:solidFill>
                <a:srgbClr val="C00000"/>
              </a:solidFill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fr-FR" altLang="ko-KR" sz="1600" dirty="0">
                <a:latin typeface="Consolas" panose="020B0609020204030204" pitchFamily="49" charset="0"/>
              </a:rPr>
              <a:t>android:text="@string/greet"</a:t>
            </a:r>
          </a:p>
          <a:p>
            <a:r>
              <a:rPr lang="fr-FR" altLang="ko-KR" sz="1600" dirty="0">
                <a:latin typeface="Consolas" panose="020B0609020204030204" pitchFamily="49" charset="0"/>
              </a:rPr>
              <a:t>        android:textColor="@color/white"</a:t>
            </a:r>
          </a:p>
          <a:p>
            <a:r>
              <a:rPr lang="fr-FR" altLang="ko-KR" sz="1600" dirty="0">
                <a:latin typeface="Consolas" panose="020B0609020204030204" pitchFamily="49" charset="0"/>
              </a:rPr>
              <a:t>        android:textSize="24sp"</a:t>
            </a:r>
            <a:endParaRPr lang="ko-KR" altLang="en-US" sz="1600" dirty="0">
              <a:latin typeface="Consolas" panose="020B0609020204030204" pitchFamily="49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8106" y="2189182"/>
            <a:ext cx="2963800" cy="4130398"/>
          </a:xfrm>
          <a:prstGeom prst="rect">
            <a:avLst/>
          </a:prstGeom>
        </p:spPr>
      </p:pic>
      <p:cxnSp>
        <p:nvCxnSpPr>
          <p:cNvPr id="13" name="꺾인 연결선 12"/>
          <p:cNvCxnSpPr/>
          <p:nvPr/>
        </p:nvCxnSpPr>
        <p:spPr>
          <a:xfrm>
            <a:off x="5663952" y="3068960"/>
            <a:ext cx="3816424" cy="1224136"/>
          </a:xfrm>
          <a:prstGeom prst="bentConnector3">
            <a:avLst/>
          </a:prstGeom>
          <a:ln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5008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01-3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기초 익히기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>
                <a:sym typeface="Wingdings" panose="05000000000000000000" pitchFamily="2" charset="2"/>
              </a:rPr>
              <a:t>안스는 다음과 같이 다양한 레이아웃을 제공합니다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en-US" altLang="ko-KR" b="1" dirty="0" smtClean="0">
                <a:sym typeface="Wingdings" panose="05000000000000000000" pitchFamily="2" charset="2"/>
              </a:rPr>
              <a:t>LinearLayout</a:t>
            </a:r>
          </a:p>
          <a:p>
            <a:pPr lvl="2"/>
            <a:r>
              <a:rPr lang="ko-KR" altLang="en-US" dirty="0" smtClean="0"/>
              <a:t>세로 </a:t>
            </a:r>
            <a:r>
              <a:rPr lang="ko-KR" altLang="en-US" dirty="0"/>
              <a:t>또는 가로의 단일 방향으로 모든 하위 요소를 정렬하는 뷰 그룹이다</a:t>
            </a:r>
            <a:r>
              <a:rPr lang="en-US" altLang="ko-KR" dirty="0"/>
              <a:t>. </a:t>
            </a:r>
            <a:r>
              <a:rPr lang="ko-KR" altLang="en-US" dirty="0"/>
              <a:t>뷰 객체들은 위치가 중복되지않는다</a:t>
            </a:r>
            <a:r>
              <a:rPr lang="en-US" altLang="ko-KR" dirty="0" smtClean="0"/>
              <a:t>.</a:t>
            </a:r>
            <a:endParaRPr lang="en-US" altLang="ko-KR" b="1" dirty="0" smtClean="0">
              <a:sym typeface="Wingdings" panose="05000000000000000000" pitchFamily="2" charset="2"/>
            </a:endParaRPr>
          </a:p>
          <a:p>
            <a:pPr lvl="1"/>
            <a:r>
              <a:rPr lang="en-US" altLang="ko-KR" b="1" dirty="0" smtClean="0">
                <a:sym typeface="Wingdings" panose="05000000000000000000" pitchFamily="2" charset="2"/>
              </a:rPr>
              <a:t>RelativeLayout</a:t>
            </a:r>
          </a:p>
          <a:p>
            <a:pPr lvl="2"/>
            <a:r>
              <a:rPr lang="ko-KR" altLang="en-US" dirty="0"/>
              <a:t>자식 뷰 또는 부모 뷰 간의 관계에 따라 배치를 적용하는 레이아웃</a:t>
            </a:r>
            <a:endParaRPr lang="en-US" altLang="ko-KR" b="1" dirty="0" smtClean="0">
              <a:sym typeface="Wingdings" panose="05000000000000000000" pitchFamily="2" charset="2"/>
            </a:endParaRPr>
          </a:p>
          <a:p>
            <a:pPr lvl="1"/>
            <a:r>
              <a:rPr lang="en-US" altLang="ko-KR" b="1" dirty="0" smtClean="0">
                <a:sym typeface="Wingdings" panose="05000000000000000000" pitchFamily="2" charset="2"/>
              </a:rPr>
              <a:t>FrameLayout</a:t>
            </a:r>
          </a:p>
          <a:p>
            <a:pPr lvl="2"/>
            <a:r>
              <a:rPr lang="ko-KR" altLang="en-US" dirty="0"/>
              <a:t>여러 개의 뷰를 중첩으로 배치하고 그중 하나를 레이아웃의 전면에 표시할 때 사용하는 레이아웃</a:t>
            </a:r>
            <a:endParaRPr lang="en-US" altLang="ko-KR" b="1" dirty="0" smtClean="0">
              <a:sym typeface="Wingdings" panose="05000000000000000000" pitchFamily="2" charset="2"/>
            </a:endParaRPr>
          </a:p>
          <a:p>
            <a:pPr lvl="1"/>
            <a:r>
              <a:rPr lang="en-US" altLang="ko-KR" b="1" dirty="0" smtClean="0">
                <a:sym typeface="Wingdings" panose="05000000000000000000" pitchFamily="2" charset="2"/>
              </a:rPr>
              <a:t>TableLayout</a:t>
            </a:r>
          </a:p>
          <a:p>
            <a:pPr lvl="2"/>
            <a:r>
              <a:rPr lang="ko-KR" altLang="en-US" dirty="0"/>
              <a:t>행과 열로 이루어진 표 형태의 구조를 가진 레이아웃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r>
              <a:rPr lang="en-US" altLang="ko-KR" b="1" dirty="0" smtClean="0">
                <a:sym typeface="Wingdings" panose="05000000000000000000" pitchFamily="2" charset="2"/>
              </a:rPr>
              <a:t>ConstraintLayout</a:t>
            </a:r>
          </a:p>
          <a:p>
            <a:pPr lvl="2"/>
            <a:r>
              <a:rPr lang="ko-KR" altLang="en-US" dirty="0"/>
              <a:t>뷰 위젯의 위치와 크기를 유연하게 조절할 수 있게 만들어주는 레이아웃</a:t>
            </a:r>
            <a:r>
              <a:rPr lang="en-US" altLang="ko-KR" dirty="0"/>
              <a:t>. 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RelativeLayout</a:t>
            </a:r>
            <a:r>
              <a:rPr lang="ko-KR" altLang="en-US" dirty="0" smtClean="0"/>
              <a:t>의 </a:t>
            </a:r>
            <a:r>
              <a:rPr lang="en-US" altLang="ko-KR" dirty="0"/>
              <a:t>"</a:t>
            </a:r>
            <a:r>
              <a:rPr lang="ko-KR" altLang="en-US" dirty="0"/>
              <a:t>상대적 위치 관계에 따른 배치</a:t>
            </a:r>
            <a:r>
              <a:rPr lang="en-US" altLang="ko-KR" dirty="0"/>
              <a:t>" </a:t>
            </a:r>
            <a:r>
              <a:rPr lang="ko-KR" altLang="en-US" dirty="0"/>
              <a:t>특성에 </a:t>
            </a:r>
            <a:r>
              <a:rPr lang="en-US" altLang="ko-KR" dirty="0" smtClean="0"/>
              <a:t>LinearLayout</a:t>
            </a:r>
            <a:r>
              <a:rPr lang="ko-KR" altLang="en-US" dirty="0" smtClean="0"/>
              <a:t>의 </a:t>
            </a:r>
            <a:r>
              <a:rPr lang="en-US" altLang="ko-KR" dirty="0"/>
              <a:t>"</a:t>
            </a:r>
            <a:r>
              <a:rPr lang="ko-KR" altLang="en-US" dirty="0"/>
              <a:t>가중치</a:t>
            </a:r>
            <a:r>
              <a:rPr lang="en-US" altLang="ko-KR" dirty="0"/>
              <a:t>(weight)</a:t>
            </a:r>
            <a:r>
              <a:rPr lang="ko-KR" altLang="en-US" dirty="0"/>
              <a:t>가 가진 장점</a:t>
            </a:r>
            <a:r>
              <a:rPr lang="en-US" altLang="ko-KR" dirty="0"/>
              <a:t>"</a:t>
            </a:r>
            <a:r>
              <a:rPr lang="ko-KR" altLang="en-US" dirty="0"/>
              <a:t>을 적용하고</a:t>
            </a:r>
            <a:r>
              <a:rPr lang="en-US" altLang="ko-KR" dirty="0"/>
              <a:t>, </a:t>
            </a:r>
            <a:r>
              <a:rPr lang="ko-KR" altLang="en-US" b="1" dirty="0"/>
              <a:t>체인</a:t>
            </a:r>
            <a:r>
              <a:rPr lang="en-US" altLang="ko-KR" b="1" dirty="0"/>
              <a:t>(chain) </a:t>
            </a:r>
            <a:r>
              <a:rPr lang="ko-KR" altLang="en-US" b="1" dirty="0"/>
              <a:t>사용으로 다른 레이아웃 없이 </a:t>
            </a:r>
            <a:r>
              <a:rPr lang="en-US" altLang="ko-KR" b="1" dirty="0"/>
              <a:t>"</a:t>
            </a:r>
            <a:r>
              <a:rPr lang="ko-KR" altLang="en-US" b="1" dirty="0"/>
              <a:t>요소들을 그룹화</a:t>
            </a:r>
            <a:r>
              <a:rPr lang="en-US" altLang="ko-KR" b="1" dirty="0"/>
              <a:t>"</a:t>
            </a:r>
            <a:r>
              <a:rPr lang="ko-KR" altLang="en-US" b="1" dirty="0"/>
              <a:t>가 가능하다</a:t>
            </a:r>
            <a:r>
              <a:rPr lang="en-US" altLang="ko-KR" b="1" dirty="0"/>
              <a:t>.</a:t>
            </a:r>
            <a:endParaRPr lang="en-US" altLang="ko-KR" b="1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여기서는 </a:t>
            </a:r>
            <a:r>
              <a:rPr lang="en-US" altLang="ko-KR" dirty="0" smtClean="0">
                <a:sym typeface="Wingdings" panose="05000000000000000000" pitchFamily="2" charset="2"/>
              </a:rPr>
              <a:t>ConstraintLayout</a:t>
            </a:r>
            <a:r>
              <a:rPr lang="ko-KR" altLang="en-US" dirty="0" smtClean="0">
                <a:sym typeface="Wingdings" panose="05000000000000000000" pitchFamily="2" charset="2"/>
              </a:rPr>
              <a:t>만 소개하고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다른 레이아웃들은 다 같이 다음 장에서 다룹니다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34</a:t>
            </a:fld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7320137" y="6058199"/>
            <a:ext cx="45365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 smtClean="0"/>
              <a:t>Good Reference: </a:t>
            </a:r>
          </a:p>
          <a:p>
            <a:r>
              <a:rPr lang="en-US" altLang="ko-KR" sz="1200" dirty="0">
                <a:hlinkClick r:id="rId3"/>
              </a:rPr>
              <a:t>https://</a:t>
            </a:r>
            <a:r>
              <a:rPr lang="en-US" altLang="ko-KR" sz="1200" dirty="0" smtClean="0">
                <a:hlinkClick r:id="rId3"/>
              </a:rPr>
              <a:t>developer.android.com/training/constraint-layout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175412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01-3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기초 익히기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>
                <a:sym typeface="Wingdings" panose="05000000000000000000" pitchFamily="2" charset="2"/>
              </a:rPr>
              <a:t>Step 1. 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아래와 같은 화면에서</a:t>
            </a:r>
            <a:r>
              <a:rPr lang="en-US" altLang="ko-KR" dirty="0" smtClean="0">
                <a:sym typeface="Wingdings" panose="05000000000000000000" pitchFamily="2" charset="2"/>
              </a:rPr>
              <a:t>, "</a:t>
            </a:r>
            <a:r>
              <a:rPr lang="ko-KR" altLang="en-US" dirty="0" smtClean="0">
                <a:sym typeface="Wingdings" panose="05000000000000000000" pitchFamily="2" charset="2"/>
              </a:rPr>
              <a:t>안녕하세요</a:t>
            </a:r>
            <a:r>
              <a:rPr lang="en-US" altLang="ko-KR" dirty="0" smtClean="0">
                <a:sym typeface="Wingdings" panose="05000000000000000000" pitchFamily="2" charset="2"/>
              </a:rPr>
              <a:t>" </a:t>
            </a:r>
            <a:r>
              <a:rPr lang="ko-KR" altLang="en-US" dirty="0" smtClean="0">
                <a:sym typeface="Wingdings" panose="05000000000000000000" pitchFamily="2" charset="2"/>
              </a:rPr>
              <a:t>버튼을 단말기 중앙에 두고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추가적으로 버튼 하나 만드십시오 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r>
              <a:rPr lang="ko-KR" altLang="en-US" b="1" dirty="0" smtClean="0">
                <a:sym typeface="Wingdings" panose="05000000000000000000" pitchFamily="2" charset="2"/>
              </a:rPr>
              <a:t>제약 </a:t>
            </a:r>
            <a:r>
              <a:rPr lang="ko-KR" altLang="en-US" b="1" dirty="0">
                <a:sym typeface="Wingdings" panose="05000000000000000000" pitchFamily="2" charset="2"/>
              </a:rPr>
              <a:t>레이아웃</a:t>
            </a:r>
            <a:r>
              <a:rPr lang="en-US" altLang="ko-KR" b="1" dirty="0">
                <a:sym typeface="Wingdings" panose="05000000000000000000" pitchFamily="2" charset="2"/>
              </a:rPr>
              <a:t>(Constraints Layout)</a:t>
            </a:r>
            <a:r>
              <a:rPr lang="ko-KR" altLang="en-US" dirty="0" smtClean="0">
                <a:sym typeface="Wingdings" panose="05000000000000000000" pitchFamily="2" charset="2"/>
              </a:rPr>
              <a:t>을 </a:t>
            </a:r>
            <a:r>
              <a:rPr lang="ko-KR" altLang="en-US" dirty="0">
                <a:sym typeface="Wingdings" panose="05000000000000000000" pitchFamily="2" charset="2"/>
              </a:rPr>
              <a:t>자동 </a:t>
            </a:r>
            <a:r>
              <a:rPr lang="ko-KR" altLang="en-US" dirty="0" smtClean="0">
                <a:sym typeface="Wingdings" panose="05000000000000000000" pitchFamily="2" charset="2"/>
              </a:rPr>
              <a:t>설정되지 않으면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아래와 같이 설정하십시오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35</a:t>
            </a:fld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7320137" y="6058199"/>
            <a:ext cx="45365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 smtClean="0"/>
              <a:t>Good Reference: </a:t>
            </a:r>
          </a:p>
          <a:p>
            <a:r>
              <a:rPr lang="en-US" altLang="ko-KR" sz="1200" dirty="0">
                <a:hlinkClick r:id="rId3"/>
              </a:rPr>
              <a:t>https://</a:t>
            </a:r>
            <a:r>
              <a:rPr lang="en-US" altLang="ko-KR" sz="1200" dirty="0" smtClean="0">
                <a:hlinkClick r:id="rId3"/>
              </a:rPr>
              <a:t>developer.android.com/training/constraint-layout</a:t>
            </a:r>
            <a:endParaRPr lang="ko-KR" altLang="en-US" sz="12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099" y="2282520"/>
            <a:ext cx="6876725" cy="4458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465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01-3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기초 익히기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>
                <a:sym typeface="Wingdings" panose="05000000000000000000" pitchFamily="2" charset="2"/>
              </a:rPr>
              <a:t>Step </a:t>
            </a:r>
            <a:r>
              <a:rPr lang="en-US" altLang="ko-KR" dirty="0">
                <a:sym typeface="Wingdings" panose="05000000000000000000" pitchFamily="2" charset="2"/>
              </a:rPr>
              <a:t>2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뷰의 코드의 디자인을 볼 수 있도록 </a:t>
            </a:r>
            <a:r>
              <a:rPr lang="en-US" altLang="ko-KR" dirty="0" smtClean="0">
                <a:sym typeface="Wingdings" panose="05000000000000000000" pitchFamily="2" charset="2"/>
              </a:rPr>
              <a:t>[Split]</a:t>
            </a:r>
            <a:r>
              <a:rPr lang="ko-KR" altLang="en-US" dirty="0" smtClean="0">
                <a:sym typeface="Wingdings" panose="05000000000000000000" pitchFamily="2" charset="2"/>
              </a:rPr>
              <a:t>탭을 선택하세요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코드에 사용된 용어들을 이해하는 것이 중요합니다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36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8063" y="2204864"/>
            <a:ext cx="6563149" cy="4134960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5132357" y="4941168"/>
            <a:ext cx="3411915" cy="864096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1" name="그룹 40"/>
          <p:cNvGrpSpPr/>
          <p:nvPr/>
        </p:nvGrpSpPr>
        <p:grpSpPr>
          <a:xfrm>
            <a:off x="713913" y="3391654"/>
            <a:ext cx="4181863" cy="2598751"/>
            <a:chOff x="713913" y="3391654"/>
            <a:chExt cx="4181863" cy="2598751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02576" y="3694960"/>
              <a:ext cx="1615580" cy="901902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02576" y="5053064"/>
              <a:ext cx="1615580" cy="937341"/>
            </a:xfrm>
            <a:prstGeom prst="rect">
              <a:avLst/>
            </a:prstGeom>
          </p:spPr>
        </p:pic>
        <p:sp>
          <p:nvSpPr>
            <p:cNvPr id="12" name="직사각형 11"/>
            <p:cNvSpPr/>
            <p:nvPr/>
          </p:nvSpPr>
          <p:spPr>
            <a:xfrm>
              <a:off x="713913" y="3983710"/>
              <a:ext cx="970137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 dirty="0">
                  <a:solidFill>
                    <a:schemeClr val="bg1">
                      <a:lumMod val="50000"/>
                    </a:schemeClr>
                  </a:solidFill>
                </a:rPr>
                <a:t>Left/</a:t>
              </a:r>
              <a:r>
                <a:rPr lang="en-US" altLang="ko-KR" sz="1400" b="1" dirty="0"/>
                <a:t>Start</a:t>
              </a: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3336682" y="3981222"/>
              <a:ext cx="1026243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 dirty="0">
                  <a:solidFill>
                    <a:schemeClr val="bg1">
                      <a:lumMod val="50000"/>
                    </a:schemeClr>
                  </a:solidFill>
                </a:rPr>
                <a:t>Right/</a:t>
              </a:r>
              <a:r>
                <a:rPr lang="en-US" altLang="ko-KR" sz="1400" b="1" dirty="0"/>
                <a:t>End</a:t>
              </a: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2241610" y="3391654"/>
              <a:ext cx="50045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400" b="1" dirty="0" smtClean="0"/>
                <a:t>Top</a:t>
              </a:r>
              <a:endParaRPr lang="en-US" altLang="ko-KR" sz="1400" b="1" dirty="0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2080963" y="4552734"/>
              <a:ext cx="81144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400" b="1" dirty="0" smtClean="0"/>
                <a:t>Bottom</a:t>
              </a:r>
              <a:endParaRPr lang="en-US" altLang="ko-KR" sz="1400" b="1" dirty="0"/>
            </a:p>
          </p:txBody>
        </p:sp>
        <p:cxnSp>
          <p:nvCxnSpPr>
            <p:cNvPr id="15" name="직선 화살표 연결선 14"/>
            <p:cNvCxnSpPr/>
            <p:nvPr/>
          </p:nvCxnSpPr>
          <p:spPr>
            <a:xfrm>
              <a:off x="2892404" y="4288999"/>
              <a:ext cx="826396" cy="263735"/>
            </a:xfrm>
            <a:prstGeom prst="straightConnector1">
              <a:avLst/>
            </a:prstGeom>
            <a:ln>
              <a:solidFill>
                <a:srgbClr val="C0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직사각형 21"/>
            <p:cNvSpPr/>
            <p:nvPr/>
          </p:nvSpPr>
          <p:spPr>
            <a:xfrm>
              <a:off x="3724506" y="4437424"/>
              <a:ext cx="910827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 dirty="0" smtClean="0"/>
                <a:t>Baseline</a:t>
              </a:r>
              <a:endParaRPr lang="en-US" altLang="ko-KR" sz="1400" b="1" dirty="0"/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3595420" y="5367845"/>
              <a:ext cx="1300356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 dirty="0" smtClean="0"/>
                <a:t>Anchor Point</a:t>
              </a:r>
              <a:endParaRPr lang="en-US" altLang="ko-KR" sz="1400" b="1" dirty="0"/>
            </a:p>
          </p:txBody>
        </p:sp>
        <p:cxnSp>
          <p:nvCxnSpPr>
            <p:cNvPr id="25" name="직선 화살표 연결선 24"/>
            <p:cNvCxnSpPr/>
            <p:nvPr/>
          </p:nvCxnSpPr>
          <p:spPr>
            <a:xfrm flipH="1">
              <a:off x="3161262" y="5521734"/>
              <a:ext cx="432048" cy="0"/>
            </a:xfrm>
            <a:prstGeom prst="straightConnector1">
              <a:avLst/>
            </a:prstGeom>
            <a:ln>
              <a:solidFill>
                <a:srgbClr val="C0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화살표 연결선 26"/>
            <p:cNvCxnSpPr/>
            <p:nvPr/>
          </p:nvCxnSpPr>
          <p:spPr>
            <a:xfrm flipH="1">
              <a:off x="2505209" y="5521733"/>
              <a:ext cx="1090211" cy="320250"/>
            </a:xfrm>
            <a:prstGeom prst="straightConnector1">
              <a:avLst/>
            </a:prstGeom>
            <a:ln>
              <a:solidFill>
                <a:srgbClr val="C0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화살표 연결선 28"/>
            <p:cNvCxnSpPr/>
            <p:nvPr/>
          </p:nvCxnSpPr>
          <p:spPr>
            <a:xfrm flipH="1" flipV="1">
              <a:off x="2505209" y="5175378"/>
              <a:ext cx="1088101" cy="346355"/>
            </a:xfrm>
            <a:prstGeom prst="straightConnector1">
              <a:avLst/>
            </a:prstGeom>
            <a:ln>
              <a:solidFill>
                <a:srgbClr val="C0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직사각형 30"/>
          <p:cNvSpPr/>
          <p:nvPr/>
        </p:nvSpPr>
        <p:spPr>
          <a:xfrm>
            <a:off x="9192344" y="1753071"/>
            <a:ext cx="75533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dirty="0" smtClean="0"/>
              <a:t>Parent</a:t>
            </a:r>
            <a:endParaRPr lang="en-US" altLang="ko-KR" sz="1400" b="1" dirty="0"/>
          </a:p>
        </p:txBody>
      </p:sp>
      <p:cxnSp>
        <p:nvCxnSpPr>
          <p:cNvPr id="33" name="직선 화살표 연결선 32"/>
          <p:cNvCxnSpPr>
            <a:endCxn id="31" idx="2"/>
          </p:cNvCxnSpPr>
          <p:nvPr/>
        </p:nvCxnSpPr>
        <p:spPr>
          <a:xfrm flipH="1" flipV="1">
            <a:off x="9570012" y="2060848"/>
            <a:ext cx="270404" cy="1224136"/>
          </a:xfrm>
          <a:prstGeom prst="straightConnector1">
            <a:avLst/>
          </a:prstGeom>
          <a:ln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/>
          <p:cNvCxnSpPr>
            <a:stCxn id="31" idx="2"/>
          </p:cNvCxnSpPr>
          <p:nvPr/>
        </p:nvCxnSpPr>
        <p:spPr>
          <a:xfrm>
            <a:off x="9570012" y="2060848"/>
            <a:ext cx="1062492" cy="1484694"/>
          </a:xfrm>
          <a:prstGeom prst="straightConnector1">
            <a:avLst/>
          </a:prstGeom>
          <a:ln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/>
          <p:cNvCxnSpPr>
            <a:endCxn id="31" idx="2"/>
          </p:cNvCxnSpPr>
          <p:nvPr/>
        </p:nvCxnSpPr>
        <p:spPr>
          <a:xfrm flipV="1">
            <a:off x="9264352" y="2060848"/>
            <a:ext cx="305660" cy="1634112"/>
          </a:xfrm>
          <a:prstGeom prst="straightConnector1">
            <a:avLst/>
          </a:prstGeom>
          <a:ln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5991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01-3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기초 익히기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>
                <a:sym typeface="Wingdings" panose="05000000000000000000" pitchFamily="2" charset="2"/>
              </a:rPr>
              <a:t>Step 2(</a:t>
            </a:r>
            <a:r>
              <a:rPr lang="ko-KR" altLang="en-US" dirty="0" smtClean="0">
                <a:sym typeface="Wingdings" panose="05000000000000000000" pitchFamily="2" charset="2"/>
              </a:rPr>
              <a:t>계속</a:t>
            </a:r>
            <a:r>
              <a:rPr lang="en-US" altLang="ko-KR" dirty="0" smtClean="0">
                <a:sym typeface="Wingdings" panose="05000000000000000000" pitchFamily="2" charset="2"/>
              </a:rPr>
              <a:t>). </a:t>
            </a:r>
          </a:p>
          <a:p>
            <a:pPr lvl="1"/>
            <a:r>
              <a:rPr lang="ko-KR" altLang="en-US" b="1" dirty="0" smtClean="0">
                <a:sym typeface="Wingdings" panose="05000000000000000000" pitchFamily="2" charset="2"/>
              </a:rPr>
              <a:t>제약 </a:t>
            </a:r>
            <a:r>
              <a:rPr lang="ko-KR" altLang="en-US" b="1" dirty="0">
                <a:sym typeface="Wingdings" panose="05000000000000000000" pitchFamily="2" charset="2"/>
              </a:rPr>
              <a:t>조건 </a:t>
            </a:r>
            <a:r>
              <a:rPr lang="en-US" altLang="ko-KR" dirty="0">
                <a:sym typeface="Wingdings" panose="05000000000000000000" pitchFamily="2" charset="2"/>
              </a:rPr>
              <a:t>- </a:t>
            </a:r>
            <a:r>
              <a:rPr lang="ko-KR" altLang="en-US" dirty="0">
                <a:sym typeface="Wingdings" panose="05000000000000000000" pitchFamily="2" charset="2"/>
              </a:rPr>
              <a:t>뷰가 레이아웃 안의 다른 요소와 어떻게 연결 되는지 알려주는 것이며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뷰의 </a:t>
            </a:r>
            <a:r>
              <a:rPr lang="ko-KR" altLang="en-US" b="1" dirty="0">
                <a:sym typeface="Wingdings" panose="05000000000000000000" pitchFamily="2" charset="2"/>
              </a:rPr>
              <a:t>연결점</a:t>
            </a:r>
            <a:r>
              <a:rPr lang="en-US" altLang="ko-KR" b="1" dirty="0">
                <a:sym typeface="Wingdings" panose="05000000000000000000" pitchFamily="2" charset="2"/>
              </a:rPr>
              <a:t>(Anchor point)</a:t>
            </a:r>
            <a:r>
              <a:rPr lang="ko-KR" altLang="en-US" b="1" dirty="0">
                <a:sym typeface="Wingdings" panose="05000000000000000000" pitchFamily="2" charset="2"/>
              </a:rPr>
              <a:t>과 타깃</a:t>
            </a:r>
            <a:r>
              <a:rPr lang="en-US" altLang="ko-KR" b="1" dirty="0">
                <a:sym typeface="Wingdings" panose="05000000000000000000" pitchFamily="2" charset="2"/>
              </a:rPr>
              <a:t>(Target)</a:t>
            </a:r>
            <a:r>
              <a:rPr lang="ko-KR" altLang="en-US" dirty="0">
                <a:sym typeface="Wingdings" panose="05000000000000000000" pitchFamily="2" charset="2"/>
              </a:rPr>
              <a:t>을 연결합니다</a:t>
            </a:r>
            <a:endParaRPr lang="en-US" altLang="ko-KR" dirty="0">
              <a:sym typeface="Wingdings" panose="05000000000000000000" pitchFamily="2" charset="2"/>
            </a:endParaRPr>
          </a:p>
          <a:p>
            <a:pPr lvl="2"/>
            <a:r>
              <a:rPr lang="en-US" altLang="ko-KR" b="1" dirty="0">
                <a:sym typeface="Wingdings" panose="05000000000000000000" pitchFamily="2" charset="2"/>
              </a:rPr>
              <a:t>Targets: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부모 레이아웃의 연결점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다른 뷰의 연결점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가이드라인</a:t>
            </a:r>
            <a:r>
              <a:rPr lang="en-US" altLang="ko-KR" dirty="0">
                <a:sym typeface="Wingdings" panose="05000000000000000000" pitchFamily="2" charset="2"/>
              </a:rPr>
              <a:t>(Guideline)</a:t>
            </a:r>
          </a:p>
          <a:p>
            <a:pPr lvl="2"/>
            <a:r>
              <a:rPr lang="ko-KR" altLang="en-US" b="1" dirty="0">
                <a:sym typeface="Wingdings" panose="05000000000000000000" pitchFamily="2" charset="2"/>
              </a:rPr>
              <a:t>핸들</a:t>
            </a:r>
            <a:r>
              <a:rPr lang="en-US" altLang="ko-KR" dirty="0">
                <a:sym typeface="Wingdings" panose="05000000000000000000" pitchFamily="2" charset="2"/>
              </a:rPr>
              <a:t>(Side constraint handle)</a:t>
            </a:r>
            <a:r>
              <a:rPr lang="ko-KR" altLang="en-US" dirty="0">
                <a:sym typeface="Wingdings" panose="05000000000000000000" pitchFamily="2" charset="2"/>
              </a:rPr>
              <a:t>이라고 부르는 연결점을 잡아 조정할 수 있습니다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버튼이 담겨있는 레이아웃을 </a:t>
            </a:r>
            <a:r>
              <a:rPr lang="ko-KR" altLang="en-US" b="1" dirty="0">
                <a:sym typeface="Wingdings" panose="05000000000000000000" pitchFamily="2" charset="2"/>
              </a:rPr>
              <a:t>부모 레이아웃</a:t>
            </a:r>
            <a:r>
              <a:rPr lang="ko-KR" altLang="en-US" dirty="0">
                <a:sym typeface="Wingdings" panose="05000000000000000000" pitchFamily="2" charset="2"/>
              </a:rPr>
              <a:t>이라 부르고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b="1" dirty="0">
                <a:sym typeface="Wingdings" panose="05000000000000000000" pitchFamily="2" charset="2"/>
              </a:rPr>
              <a:t>전체를 둘러싸고 있는 </a:t>
            </a:r>
            <a:r>
              <a:rPr lang="ko-KR" altLang="en-US" b="1" dirty="0" smtClean="0">
                <a:sym typeface="Wingdings" panose="05000000000000000000" pitchFamily="2" charset="2"/>
              </a:rPr>
              <a:t>경계선은 </a:t>
            </a:r>
            <a:r>
              <a:rPr lang="en-US" altLang="ko-KR" b="1" dirty="0">
                <a:sym typeface="Wingdings" panose="05000000000000000000" pitchFamily="2" charset="2"/>
              </a:rPr>
              <a:t>Target</a:t>
            </a:r>
            <a:r>
              <a:rPr lang="ko-KR" altLang="en-US" b="1" dirty="0">
                <a:sym typeface="Wingdings" panose="05000000000000000000" pitchFamily="2" charset="2"/>
              </a:rPr>
              <a:t>이 됩니다</a:t>
            </a:r>
            <a:r>
              <a:rPr lang="en-US" altLang="ko-KR" b="1" dirty="0">
                <a:sym typeface="Wingdings" panose="05000000000000000000" pitchFamily="2" charset="2"/>
              </a:rPr>
              <a:t>.</a:t>
            </a: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버튼에는 동그란 점으로 표시된 </a:t>
            </a:r>
            <a:r>
              <a:rPr lang="en-US" altLang="ko-KR" dirty="0">
                <a:sym typeface="Wingdings" panose="05000000000000000000" pitchFamily="2" charset="2"/>
              </a:rPr>
              <a:t>4 </a:t>
            </a:r>
            <a:r>
              <a:rPr lang="ko-KR" altLang="en-US" dirty="0">
                <a:sym typeface="Wingdings" panose="05000000000000000000" pitchFamily="2" charset="2"/>
              </a:rPr>
              <a:t>개의 연결점이 있으며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b="1" dirty="0">
                <a:sym typeface="Wingdings" panose="05000000000000000000" pitchFamily="2" charset="2"/>
              </a:rPr>
              <a:t>꼭 필요한 연결 조건은 두 개면 됩니다</a:t>
            </a:r>
            <a:r>
              <a:rPr lang="en-US" altLang="ko-KR" b="1" dirty="0">
                <a:sym typeface="Wingdings" panose="05000000000000000000" pitchFamily="2" charset="2"/>
              </a:rPr>
              <a:t>.</a:t>
            </a:r>
            <a:r>
              <a:rPr lang="ko-KR" altLang="en-US" b="1" dirty="0">
                <a:sym typeface="Wingdings" panose="05000000000000000000" pitchFamily="2" charset="2"/>
              </a:rPr>
              <a:t> </a:t>
            </a:r>
            <a:endParaRPr lang="en-US" altLang="ko-KR" b="1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37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0056" y="3370299"/>
            <a:ext cx="5101156" cy="3213865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2614733" y="5369444"/>
            <a:ext cx="7377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dirty="0" smtClean="0">
                <a:sym typeface="Wingdings" panose="05000000000000000000" pitchFamily="2" charset="2"/>
              </a:rPr>
              <a:t>Target</a:t>
            </a:r>
            <a:endParaRPr lang="ko-KR" altLang="en-US" sz="1400" b="1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281" y="3631300"/>
            <a:ext cx="1729890" cy="3071126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2614733" y="4167594"/>
            <a:ext cx="253460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 dirty="0" smtClean="0"/>
              <a:t>연결점</a:t>
            </a:r>
            <a:r>
              <a:rPr lang="en-US" altLang="ko-KR" sz="1400" b="1" dirty="0" smtClean="0"/>
              <a:t>(</a:t>
            </a:r>
            <a:r>
              <a:rPr lang="en-US" altLang="ko-KR" sz="1400" b="1" dirty="0"/>
              <a:t>Anchor </a:t>
            </a:r>
            <a:r>
              <a:rPr lang="en-US" altLang="ko-KR" sz="1400" b="1" dirty="0" smtClean="0"/>
              <a:t>point)</a:t>
            </a:r>
            <a:endParaRPr lang="en-US" altLang="ko-KR" sz="1400" b="1" dirty="0"/>
          </a:p>
        </p:txBody>
      </p:sp>
      <p:cxnSp>
        <p:nvCxnSpPr>
          <p:cNvPr id="10" name="직선 화살표 연결선 9"/>
          <p:cNvCxnSpPr/>
          <p:nvPr/>
        </p:nvCxnSpPr>
        <p:spPr>
          <a:xfrm flipH="1">
            <a:off x="2149397" y="4339953"/>
            <a:ext cx="465336" cy="19018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>
            <a:stCxn id="19" idx="1"/>
            <a:endCxn id="9" idx="3"/>
          </p:cNvCxnSpPr>
          <p:nvPr/>
        </p:nvCxnSpPr>
        <p:spPr>
          <a:xfrm flipH="1" flipV="1">
            <a:off x="2343171" y="5166863"/>
            <a:ext cx="271562" cy="35647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>
            <a:stCxn id="19" idx="1"/>
          </p:cNvCxnSpPr>
          <p:nvPr/>
        </p:nvCxnSpPr>
        <p:spPr>
          <a:xfrm flipH="1" flipV="1">
            <a:off x="613281" y="5424209"/>
            <a:ext cx="2001452" cy="9912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>
            <a:stCxn id="19" idx="1"/>
          </p:cNvCxnSpPr>
          <p:nvPr/>
        </p:nvCxnSpPr>
        <p:spPr>
          <a:xfrm flipH="1">
            <a:off x="2063552" y="5523333"/>
            <a:ext cx="551181" cy="95101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4296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01-3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기초 익히기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>
                <a:sym typeface="Wingdings" panose="05000000000000000000" pitchFamily="2" charset="2"/>
              </a:rPr>
              <a:t>Step 2(</a:t>
            </a:r>
            <a:r>
              <a:rPr lang="ko-KR" altLang="en-US" dirty="0" smtClean="0">
                <a:sym typeface="Wingdings" panose="05000000000000000000" pitchFamily="2" charset="2"/>
              </a:rPr>
              <a:t>계속</a:t>
            </a:r>
            <a:r>
              <a:rPr lang="en-US" altLang="ko-KR" dirty="0" smtClean="0">
                <a:sym typeface="Wingdings" panose="05000000000000000000" pitchFamily="2" charset="2"/>
              </a:rPr>
              <a:t>). </a:t>
            </a:r>
          </a:p>
          <a:p>
            <a:pPr lvl="1"/>
            <a:r>
              <a:rPr lang="en-US" altLang="ko-KR" b="1" dirty="0" smtClean="0">
                <a:solidFill>
                  <a:srgbClr val="C00000"/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app:</a:t>
            </a:r>
            <a:r>
              <a:rPr lang="en-US" altLang="ko-KR" b="1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layout_constraintBottom_toBottomOf</a:t>
            </a:r>
            <a:r>
              <a:rPr lang="en-US" altLang="ko-KR" b="1" dirty="0" smtClean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="parent"</a:t>
            </a:r>
            <a:r>
              <a:rPr lang="ko-KR" altLang="en-US" b="1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이것은 무슨 의미일까요</a:t>
            </a:r>
            <a:r>
              <a:rPr lang="en-US" altLang="ko-KR" dirty="0" smtClean="0">
                <a:sym typeface="Wingdings" panose="05000000000000000000" pitchFamily="2" charset="2"/>
              </a:rPr>
              <a:t>?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[@+id/button] Bottom</a:t>
            </a:r>
            <a:r>
              <a:rPr lang="ko-KR" altLang="en-US" dirty="0">
                <a:sym typeface="Wingdings" panose="05000000000000000000" pitchFamily="2" charset="2"/>
              </a:rPr>
              <a:t>의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constraint(</a:t>
            </a:r>
            <a:r>
              <a:rPr lang="ko-KR" altLang="en-US" dirty="0" smtClean="0">
                <a:sym typeface="Wingdings" panose="05000000000000000000" pitchFamily="2" charset="2"/>
              </a:rPr>
              <a:t>제약조건</a:t>
            </a:r>
            <a:r>
              <a:rPr lang="en-US" altLang="ko-KR" dirty="0" smtClean="0">
                <a:sym typeface="Wingdings" panose="05000000000000000000" pitchFamily="2" charset="2"/>
              </a:rPr>
              <a:t>)</a:t>
            </a:r>
            <a:r>
              <a:rPr lang="ko-KR" altLang="en-US" dirty="0" smtClean="0">
                <a:sym typeface="Wingdings" panose="05000000000000000000" pitchFamily="2" charset="2"/>
              </a:rPr>
              <a:t>을 줄 것인데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그것은 </a:t>
            </a:r>
            <a:r>
              <a:rPr lang="en-US" altLang="ko-KR" dirty="0" smtClean="0">
                <a:sym typeface="Wingdings" panose="05000000000000000000" pitchFamily="2" charset="2"/>
              </a:rPr>
              <a:t>parent</a:t>
            </a:r>
            <a:r>
              <a:rPr lang="ko-KR" altLang="en-US" dirty="0" smtClean="0">
                <a:sym typeface="Wingdings" panose="05000000000000000000" pitchFamily="2" charset="2"/>
              </a:rPr>
              <a:t>의 </a:t>
            </a:r>
            <a:r>
              <a:rPr lang="en-US" altLang="ko-KR" dirty="0" smtClean="0">
                <a:sym typeface="Wingdings" panose="05000000000000000000" pitchFamily="2" charset="2"/>
              </a:rPr>
              <a:t>right</a:t>
            </a:r>
            <a:r>
              <a:rPr lang="ko-KR" altLang="en-US" dirty="0" smtClean="0">
                <a:sym typeface="Wingdings" panose="05000000000000000000" pitchFamily="2" charset="2"/>
              </a:rPr>
              <a:t>이라는 것입니다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즉 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여기 </a:t>
            </a:r>
            <a:r>
              <a:rPr lang="en-US" altLang="ko-KR" dirty="0" smtClean="0">
                <a:sym typeface="Wingdings" panose="05000000000000000000" pitchFamily="2" charset="2"/>
              </a:rPr>
              <a:t>layout</a:t>
            </a:r>
            <a:r>
              <a:rPr lang="ko-KR" altLang="en-US" dirty="0" smtClean="0">
                <a:sym typeface="Wingdings" panose="05000000000000000000" pitchFamily="2" charset="2"/>
              </a:rPr>
              <a:t>처럼 </a:t>
            </a:r>
            <a:r>
              <a:rPr lang="en-US" altLang="ko-KR" dirty="0" smtClean="0">
                <a:sym typeface="Wingdings" panose="05000000000000000000" pitchFamily="2" charset="2"/>
              </a:rPr>
              <a:t>parent layout</a:t>
            </a:r>
            <a:r>
              <a:rPr lang="ko-KR" altLang="en-US" dirty="0" smtClean="0">
                <a:sym typeface="Wingdings" panose="05000000000000000000" pitchFamily="2" charset="2"/>
              </a:rPr>
              <a:t>의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아래쪽에 배치하라는 뜻입니다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그런데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다음 조건도 만족해야 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> 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38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8063" y="2204864"/>
            <a:ext cx="6563149" cy="4134960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5015881" y="4941168"/>
            <a:ext cx="3528392" cy="216024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9192344" y="1753071"/>
            <a:ext cx="75533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dirty="0" smtClean="0"/>
              <a:t>Parent</a:t>
            </a:r>
            <a:endParaRPr lang="en-US" altLang="ko-KR" sz="1400" b="1" dirty="0"/>
          </a:p>
        </p:txBody>
      </p:sp>
      <p:cxnSp>
        <p:nvCxnSpPr>
          <p:cNvPr id="33" name="직선 화살표 연결선 32"/>
          <p:cNvCxnSpPr>
            <a:endCxn id="31" idx="2"/>
          </p:cNvCxnSpPr>
          <p:nvPr/>
        </p:nvCxnSpPr>
        <p:spPr>
          <a:xfrm flipH="1" flipV="1">
            <a:off x="9570012" y="2060848"/>
            <a:ext cx="270404" cy="1224136"/>
          </a:xfrm>
          <a:prstGeom prst="straightConnector1">
            <a:avLst/>
          </a:prstGeom>
          <a:ln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/>
          <p:cNvCxnSpPr>
            <a:stCxn id="31" idx="2"/>
          </p:cNvCxnSpPr>
          <p:nvPr/>
        </p:nvCxnSpPr>
        <p:spPr>
          <a:xfrm>
            <a:off x="9570012" y="2060848"/>
            <a:ext cx="1062492" cy="1484694"/>
          </a:xfrm>
          <a:prstGeom prst="straightConnector1">
            <a:avLst/>
          </a:prstGeom>
          <a:ln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/>
          <p:cNvCxnSpPr>
            <a:endCxn id="31" idx="2"/>
          </p:cNvCxnSpPr>
          <p:nvPr/>
        </p:nvCxnSpPr>
        <p:spPr>
          <a:xfrm flipV="1">
            <a:off x="9264352" y="2060848"/>
            <a:ext cx="305660" cy="1634112"/>
          </a:xfrm>
          <a:prstGeom prst="straightConnector1">
            <a:avLst/>
          </a:prstGeom>
          <a:ln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모서리가 둥근 직사각형 25"/>
          <p:cNvSpPr/>
          <p:nvPr/>
        </p:nvSpPr>
        <p:spPr>
          <a:xfrm>
            <a:off x="5015881" y="4389031"/>
            <a:ext cx="3528392" cy="216024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모서리가 둥근 직사각형 27"/>
          <p:cNvSpPr/>
          <p:nvPr/>
        </p:nvSpPr>
        <p:spPr>
          <a:xfrm>
            <a:off x="5015881" y="5493304"/>
            <a:ext cx="3528392" cy="311959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897294" y="3171740"/>
            <a:ext cx="3948517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C00000"/>
            </a:solidFill>
          </a:ln>
        </p:spPr>
        <p:txBody>
          <a:bodyPr wrap="none">
            <a:spAutoFit/>
          </a:bodyPr>
          <a:lstStyle/>
          <a:p>
            <a:r>
              <a:rPr lang="en-US" altLang="ko-KR" sz="1400" dirty="0" smtClean="0"/>
              <a:t>app:layout_constraintHorizontal_bias="0.75"</a:t>
            </a:r>
          </a:p>
          <a:p>
            <a:r>
              <a:rPr lang="en-US" altLang="ko-KR" sz="1400" dirty="0" smtClean="0"/>
              <a:t>app:layout_constraintVertical_bias</a:t>
            </a:r>
            <a:r>
              <a:rPr lang="en-US" altLang="ko-KR" sz="1400" dirty="0"/>
              <a:t>="</a:t>
            </a:r>
            <a:r>
              <a:rPr lang="en-US" altLang="ko-KR" sz="1400" dirty="0" smtClean="0"/>
              <a:t>0.25"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699035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01-3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기초 익히기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>
                <a:sym typeface="Wingdings" panose="05000000000000000000" pitchFamily="2" charset="2"/>
              </a:rPr>
              <a:t>Step </a:t>
            </a:r>
            <a:r>
              <a:rPr lang="en-US" altLang="ko-KR" dirty="0">
                <a:sym typeface="Wingdings" panose="05000000000000000000" pitchFamily="2" charset="2"/>
              </a:rPr>
              <a:t>2(</a:t>
            </a:r>
            <a:r>
              <a:rPr lang="ko-KR" altLang="en-US" dirty="0">
                <a:sym typeface="Wingdings" panose="05000000000000000000" pitchFamily="2" charset="2"/>
              </a:rPr>
              <a:t>계속</a:t>
            </a:r>
            <a:r>
              <a:rPr lang="en-US" altLang="ko-KR" dirty="0">
                <a:sym typeface="Wingdings" panose="05000000000000000000" pitchFamily="2" charset="2"/>
              </a:rPr>
              <a:t>). 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뷰의 코드의 디자인을 볼 수 있도록 다음과 같이 </a:t>
            </a:r>
            <a:r>
              <a:rPr lang="en-US" altLang="ko-KR" dirty="0" smtClean="0">
                <a:sym typeface="Wingdings" panose="05000000000000000000" pitchFamily="2" charset="2"/>
              </a:rPr>
              <a:t>[Split]</a:t>
            </a:r>
            <a:r>
              <a:rPr lang="ko-KR" altLang="en-US" dirty="0" smtClean="0">
                <a:sym typeface="Wingdings" panose="05000000000000000000" pitchFamily="2" charset="2"/>
              </a:rPr>
              <a:t>탭과 </a:t>
            </a:r>
            <a:r>
              <a:rPr lang="en-US" altLang="ko-KR" dirty="0" smtClean="0">
                <a:sym typeface="Wingdings" panose="05000000000000000000" pitchFamily="2" charset="2"/>
              </a:rPr>
              <a:t>Attributes</a:t>
            </a:r>
            <a:r>
              <a:rPr lang="ko-KR" altLang="en-US" dirty="0" smtClean="0">
                <a:sym typeface="Wingdings" panose="05000000000000000000" pitchFamily="2" charset="2"/>
              </a:rPr>
              <a:t>를 선택하여 화면 구성하십시오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새 버튼을 옮기거나 </a:t>
            </a:r>
            <a:r>
              <a:rPr lang="en-US" altLang="ko-KR" b="1" dirty="0" smtClean="0">
                <a:sym typeface="Wingdings" panose="05000000000000000000" pitchFamily="2" charset="2"/>
              </a:rPr>
              <a:t>Constraint</a:t>
            </a:r>
            <a:r>
              <a:rPr lang="ko-KR" altLang="en-US" b="1" dirty="0" smtClean="0">
                <a:sym typeface="Wingdings" panose="05000000000000000000" pitchFamily="2" charset="2"/>
              </a:rPr>
              <a:t>와 </a:t>
            </a:r>
            <a:r>
              <a:rPr lang="en-US" altLang="ko-KR" b="1" dirty="0" smtClean="0">
                <a:sym typeface="Wingdings" panose="05000000000000000000" pitchFamily="2" charset="2"/>
              </a:rPr>
              <a:t>bias</a:t>
            </a:r>
            <a:r>
              <a:rPr lang="ko-KR" altLang="en-US" b="1" dirty="0" smtClean="0">
                <a:sym typeface="Wingdings" panose="05000000000000000000" pitchFamily="2" charset="2"/>
              </a:rPr>
              <a:t>를 삭제 혹은 변경함으로 </a:t>
            </a:r>
            <a:r>
              <a:rPr lang="ko-KR" altLang="en-US" dirty="0" smtClean="0">
                <a:sym typeface="Wingdings" panose="05000000000000000000" pitchFamily="2" charset="2"/>
              </a:rPr>
              <a:t>코드와 디자인의 변화를 관찰하십시오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39</a:t>
            </a:fld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0839" y="3284984"/>
            <a:ext cx="1760373" cy="3071126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408" y="2616133"/>
            <a:ext cx="7662054" cy="4074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164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b="1" dirty="0" smtClean="0">
                <a:sym typeface="Wingdings" panose="05000000000000000000" pitchFamily="2" charset="2"/>
              </a:rPr>
              <a:t>시작 화면이 나타나지 않고</a:t>
            </a:r>
            <a:r>
              <a:rPr lang="en-US" altLang="ko-KR" b="1" dirty="0" smtClean="0">
                <a:sym typeface="Wingdings" panose="05000000000000000000" pitchFamily="2" charset="2"/>
              </a:rPr>
              <a:t>, </a:t>
            </a:r>
            <a:r>
              <a:rPr lang="ko-KR" altLang="en-US" b="1" dirty="0" smtClean="0">
                <a:sym typeface="Wingdings" panose="05000000000000000000" pitchFamily="2" charset="2"/>
              </a:rPr>
              <a:t>프로젝트가 바로 시작되나요</a:t>
            </a:r>
            <a:r>
              <a:rPr lang="en-US" altLang="ko-KR" b="1" dirty="0" smtClean="0">
                <a:sym typeface="Wingdings" panose="05000000000000000000" pitchFamily="2" charset="2"/>
              </a:rPr>
              <a:t>?  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안스 메뉴에서 </a:t>
            </a:r>
            <a:r>
              <a:rPr lang="en-US" altLang="ko-KR" dirty="0" smtClean="0">
                <a:sym typeface="Wingdings" panose="05000000000000000000" pitchFamily="2" charset="2"/>
              </a:rPr>
              <a:t>[File]  [Close Project]</a:t>
            </a:r>
            <a:r>
              <a:rPr lang="ko-KR" altLang="en-US" dirty="0" smtClean="0">
                <a:sym typeface="Wingdings" panose="05000000000000000000" pitchFamily="2" charset="2"/>
              </a:rPr>
              <a:t>를 누르면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현재 프로젝트 창이 닫히고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시작 화면이 다시 나타납니다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  <a:r>
              <a:rPr lang="en-US" altLang="ko-KR" dirty="0" smtClean="0"/>
              <a:t>  </a:t>
            </a:r>
          </a:p>
          <a:p>
            <a:r>
              <a:rPr lang="ko-KR" altLang="en-US" dirty="0" smtClean="0"/>
              <a:t>시작 화면에서 </a:t>
            </a:r>
            <a:r>
              <a:rPr lang="en-US" altLang="ko-KR" dirty="0" smtClean="0"/>
              <a:t>[</a:t>
            </a:r>
            <a:r>
              <a:rPr lang="en-US" altLang="ko-KR" b="1" dirty="0" smtClean="0"/>
              <a:t>Create New Project</a:t>
            </a:r>
            <a:r>
              <a:rPr lang="en-US" altLang="ko-KR" dirty="0" smtClean="0"/>
              <a:t>]</a:t>
            </a:r>
            <a:r>
              <a:rPr lang="ko-KR" altLang="en-US" dirty="0" smtClean="0"/>
              <a:t>를 택하거나 안스 메뉴에서 </a:t>
            </a:r>
            <a:r>
              <a:rPr lang="en-US" altLang="ko-KR" dirty="0" smtClean="0"/>
              <a:t>[File]</a:t>
            </a:r>
            <a:r>
              <a:rPr lang="en-US" altLang="ko-KR" dirty="0" smtClean="0">
                <a:sym typeface="Wingdings" panose="05000000000000000000" pitchFamily="2" charset="2"/>
              </a:rPr>
              <a:t>[New][New Project]</a:t>
            </a:r>
            <a:r>
              <a:rPr lang="ko-KR" altLang="en-US" dirty="0" smtClean="0">
                <a:sym typeface="Wingdings" panose="05000000000000000000" pitchFamily="2" charset="2"/>
              </a:rPr>
              <a:t>를 택하십시오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프로젝트 탭을 선택하면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안스는 앱의 첫 화면과 그에 따른 소스코드가 기본으로 제공할 준비가 되었습니다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디폴트로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[Phone and Tablet]</a:t>
            </a:r>
            <a:r>
              <a:rPr lang="ko-KR" altLang="en-US" dirty="0" smtClean="0">
                <a:sym typeface="Wingdings" panose="05000000000000000000" pitchFamily="2" charset="2"/>
              </a:rPr>
              <a:t>탭의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Empty Activit</a:t>
            </a:r>
            <a:r>
              <a:rPr lang="en-US" altLang="ko-KR" dirty="0" smtClean="0">
                <a:sym typeface="Wingdings" panose="05000000000000000000" pitchFamily="2" charset="2"/>
              </a:rPr>
              <a:t>y</a:t>
            </a:r>
            <a:r>
              <a:rPr lang="ko-KR" altLang="en-US" dirty="0" smtClean="0">
                <a:sym typeface="Wingdings" panose="05000000000000000000" pitchFamily="2" charset="2"/>
              </a:rPr>
              <a:t>가 선택된 상태이며</a:t>
            </a:r>
            <a:r>
              <a:rPr lang="en-US" altLang="ko-KR" dirty="0" smtClean="0">
                <a:sym typeface="Wingdings" panose="05000000000000000000" pitchFamily="2" charset="2"/>
              </a:rPr>
              <a:t>, [Next]</a:t>
            </a:r>
            <a:r>
              <a:rPr lang="ko-KR" altLang="en-US" dirty="0" smtClean="0">
                <a:sym typeface="Wingdings" panose="05000000000000000000" pitchFamily="2" charset="2"/>
              </a:rPr>
              <a:t>버튼으로 계속 진행합니다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marL="0" indent="0">
              <a:buNone/>
            </a:pPr>
            <a:endParaRPr lang="en-US" altLang="ko-KR" dirty="0" smtClean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01-1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새 프로젝트 만들기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4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5715" y="3263215"/>
            <a:ext cx="4615497" cy="3228801"/>
          </a:xfrm>
          <a:prstGeom prst="rect">
            <a:avLst/>
          </a:prstGeom>
        </p:spPr>
      </p:pic>
      <p:sp>
        <p:nvSpPr>
          <p:cNvPr id="7" name="모서리가 둥근 직사각형 6"/>
          <p:cNvSpPr/>
          <p:nvPr/>
        </p:nvSpPr>
        <p:spPr>
          <a:xfrm>
            <a:off x="6960096" y="3666621"/>
            <a:ext cx="1584176" cy="266435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8256240" y="4592907"/>
            <a:ext cx="1296144" cy="1140349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334418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01-3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기초 익히기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>
                <a:sym typeface="Wingdings" panose="05000000000000000000" pitchFamily="2" charset="2"/>
              </a:rPr>
              <a:t>Step </a:t>
            </a:r>
            <a:r>
              <a:rPr lang="en-US" altLang="ko-KR" dirty="0">
                <a:sym typeface="Wingdings" panose="05000000000000000000" pitchFamily="2" charset="2"/>
              </a:rPr>
              <a:t>3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[Button]</a:t>
            </a:r>
            <a:r>
              <a:rPr lang="ko-KR" altLang="en-US" dirty="0" smtClean="0">
                <a:sym typeface="Wingdings" panose="05000000000000000000" pitchFamily="2" charset="2"/>
              </a:rPr>
              <a:t>을 </a:t>
            </a:r>
            <a:r>
              <a:rPr lang="ko-KR" altLang="en-US" b="1" dirty="0">
                <a:sym typeface="Wingdings" panose="05000000000000000000" pitchFamily="2" charset="2"/>
              </a:rPr>
              <a:t>왼쪽으로부터 </a:t>
            </a:r>
            <a:r>
              <a:rPr lang="en-US" altLang="ko-KR" b="1" dirty="0" smtClean="0">
                <a:sym typeface="Wingdings" panose="05000000000000000000" pitchFamily="2" charset="2"/>
              </a:rPr>
              <a:t>25</a:t>
            </a:r>
            <a:r>
              <a:rPr lang="en-US" altLang="ko-KR" b="1" dirty="0">
                <a:sym typeface="Wingdings" panose="05000000000000000000" pitchFamily="2" charset="2"/>
              </a:rPr>
              <a:t>% </a:t>
            </a:r>
            <a:r>
              <a:rPr lang="ko-KR" altLang="en-US" b="1" dirty="0" smtClean="0">
                <a:sym typeface="Wingdings" panose="05000000000000000000" pitchFamily="2" charset="2"/>
              </a:rPr>
              <a:t>위치에</a:t>
            </a:r>
            <a:r>
              <a:rPr lang="en-US" altLang="ko-KR" b="1" dirty="0" smtClean="0">
                <a:sym typeface="Wingdings" panose="05000000000000000000" pitchFamily="2" charset="2"/>
              </a:rPr>
              <a:t>, </a:t>
            </a:r>
            <a:r>
              <a:rPr lang="ko-KR" altLang="en-US" b="1" dirty="0" smtClean="0">
                <a:sym typeface="Wingdings" panose="05000000000000000000" pitchFamily="2" charset="2"/>
              </a:rPr>
              <a:t>위로부터 </a:t>
            </a:r>
            <a:r>
              <a:rPr lang="en-US" altLang="ko-KR" b="1" dirty="0">
                <a:sym typeface="Wingdings" panose="05000000000000000000" pitchFamily="2" charset="2"/>
              </a:rPr>
              <a:t>7</a:t>
            </a:r>
            <a:r>
              <a:rPr lang="en-US" altLang="ko-KR" b="1" dirty="0" smtClean="0">
                <a:sym typeface="Wingdings" panose="05000000000000000000" pitchFamily="2" charset="2"/>
              </a:rPr>
              <a:t>5% </a:t>
            </a:r>
            <a:r>
              <a:rPr lang="ko-KR" altLang="en-US" b="1" dirty="0" smtClean="0">
                <a:sym typeface="Wingdings" panose="05000000000000000000" pitchFamily="2" charset="2"/>
              </a:rPr>
              <a:t>위치에</a:t>
            </a:r>
            <a:r>
              <a:rPr lang="en-US" altLang="ko-KR" b="1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놓으려면 어떻게 하면 될까요</a:t>
            </a:r>
            <a:r>
              <a:rPr lang="en-US" altLang="ko-KR" dirty="0" smtClean="0">
                <a:sym typeface="Wingdings" panose="05000000000000000000" pitchFamily="2" charset="2"/>
              </a:rPr>
              <a:t>?</a:t>
            </a: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40</a:t>
            </a:fld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2423592" y="1196752"/>
            <a:ext cx="4752528" cy="36004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0839" y="3284984"/>
            <a:ext cx="1760373" cy="3071126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408" y="2616133"/>
            <a:ext cx="7662054" cy="4074003"/>
          </a:xfrm>
          <a:prstGeom prst="rect">
            <a:avLst/>
          </a:prstGeom>
        </p:spPr>
      </p:pic>
      <p:sp>
        <p:nvSpPr>
          <p:cNvPr id="22" name="모서리가 둥근 직사각형 21"/>
          <p:cNvSpPr/>
          <p:nvPr/>
        </p:nvSpPr>
        <p:spPr>
          <a:xfrm>
            <a:off x="6744072" y="6449317"/>
            <a:ext cx="1080120" cy="240819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모서리가 둥근 직사각형 22"/>
          <p:cNvSpPr/>
          <p:nvPr/>
        </p:nvSpPr>
        <p:spPr>
          <a:xfrm flipV="1">
            <a:off x="6311511" y="5682845"/>
            <a:ext cx="360553" cy="918873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꺾인 연결선 13"/>
          <p:cNvCxnSpPr>
            <a:stCxn id="12" idx="2"/>
            <a:endCxn id="17" idx="0"/>
          </p:cNvCxnSpPr>
          <p:nvPr/>
        </p:nvCxnSpPr>
        <p:spPr>
          <a:xfrm rot="16200000" flipH="1">
            <a:off x="6946345" y="-589697"/>
            <a:ext cx="1728192" cy="6021170"/>
          </a:xfrm>
          <a:prstGeom prst="bentConnector3">
            <a:avLst>
              <a:gd name="adj1" fmla="val 50000"/>
            </a:avLst>
          </a:prstGeom>
          <a:ln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모서리가 둥근 직사각형 18"/>
          <p:cNvSpPr/>
          <p:nvPr/>
        </p:nvSpPr>
        <p:spPr>
          <a:xfrm>
            <a:off x="6077156" y="3861048"/>
            <a:ext cx="2539124" cy="36004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7980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01-3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기초 익히기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>
                <a:sym typeface="Wingdings" panose="05000000000000000000" pitchFamily="2" charset="2"/>
              </a:rPr>
              <a:t>Step </a:t>
            </a:r>
            <a:r>
              <a:rPr lang="en-US" altLang="ko-KR" dirty="0">
                <a:sym typeface="Wingdings" panose="05000000000000000000" pitchFamily="2" charset="2"/>
              </a:rPr>
              <a:t>3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[Button]</a:t>
            </a:r>
            <a:r>
              <a:rPr lang="ko-KR" altLang="en-US" dirty="0" smtClean="0">
                <a:sym typeface="Wingdings" panose="05000000000000000000" pitchFamily="2" charset="2"/>
              </a:rPr>
              <a:t>을 </a:t>
            </a:r>
            <a:r>
              <a:rPr lang="ko-KR" altLang="en-US" b="1" dirty="0">
                <a:sym typeface="Wingdings" panose="05000000000000000000" pitchFamily="2" charset="2"/>
              </a:rPr>
              <a:t>왼쪽으로부터 </a:t>
            </a:r>
            <a:r>
              <a:rPr lang="en-US" altLang="ko-KR" b="1" dirty="0" smtClean="0">
                <a:sym typeface="Wingdings" panose="05000000000000000000" pitchFamily="2" charset="2"/>
              </a:rPr>
              <a:t>25</a:t>
            </a:r>
            <a:r>
              <a:rPr lang="en-US" altLang="ko-KR" b="1" dirty="0">
                <a:sym typeface="Wingdings" panose="05000000000000000000" pitchFamily="2" charset="2"/>
              </a:rPr>
              <a:t>% </a:t>
            </a:r>
            <a:r>
              <a:rPr lang="ko-KR" altLang="en-US" b="1" dirty="0" smtClean="0">
                <a:sym typeface="Wingdings" panose="05000000000000000000" pitchFamily="2" charset="2"/>
              </a:rPr>
              <a:t>위치에</a:t>
            </a:r>
            <a:r>
              <a:rPr lang="en-US" altLang="ko-KR" b="1" dirty="0" smtClean="0">
                <a:sym typeface="Wingdings" panose="05000000000000000000" pitchFamily="2" charset="2"/>
              </a:rPr>
              <a:t>, </a:t>
            </a:r>
            <a:r>
              <a:rPr lang="ko-KR" altLang="en-US" b="1" dirty="0" smtClean="0">
                <a:sym typeface="Wingdings" panose="05000000000000000000" pitchFamily="2" charset="2"/>
              </a:rPr>
              <a:t>위로부터 </a:t>
            </a:r>
            <a:r>
              <a:rPr lang="en-US" altLang="ko-KR" b="1" dirty="0">
                <a:sym typeface="Wingdings" panose="05000000000000000000" pitchFamily="2" charset="2"/>
              </a:rPr>
              <a:t>7</a:t>
            </a:r>
            <a:r>
              <a:rPr lang="en-US" altLang="ko-KR" b="1" dirty="0" smtClean="0">
                <a:sym typeface="Wingdings" panose="05000000000000000000" pitchFamily="2" charset="2"/>
              </a:rPr>
              <a:t>5% </a:t>
            </a:r>
            <a:r>
              <a:rPr lang="ko-KR" altLang="en-US" b="1" dirty="0" smtClean="0">
                <a:sym typeface="Wingdings" panose="05000000000000000000" pitchFamily="2" charset="2"/>
              </a:rPr>
              <a:t>위치에</a:t>
            </a:r>
            <a:r>
              <a:rPr lang="en-US" altLang="ko-KR" b="1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놓으려면 어떻게 하면 될까요</a:t>
            </a:r>
            <a:r>
              <a:rPr lang="en-US" altLang="ko-KR" dirty="0" smtClean="0">
                <a:sym typeface="Wingdings" panose="05000000000000000000" pitchFamily="2" charset="2"/>
              </a:rPr>
              <a:t>?</a:t>
            </a:r>
          </a:p>
          <a:p>
            <a:pPr lvl="1"/>
            <a:r>
              <a:rPr lang="ko-KR" altLang="en-US" b="1" dirty="0">
                <a:sym typeface="Wingdings" panose="05000000000000000000" pitchFamily="2" charset="2"/>
              </a:rPr>
              <a:t>레이아웃</a:t>
            </a:r>
            <a:r>
              <a:rPr lang="en-US" altLang="ko-KR" b="1" dirty="0">
                <a:sym typeface="Wingdings" panose="05000000000000000000" pitchFamily="2" charset="2"/>
              </a:rPr>
              <a:t>(layout)</a:t>
            </a:r>
            <a:r>
              <a:rPr lang="ko-KR" altLang="en-US" dirty="0">
                <a:sym typeface="Wingdings" panose="05000000000000000000" pitchFamily="2" charset="2"/>
              </a:rPr>
              <a:t>의 </a:t>
            </a:r>
            <a:r>
              <a:rPr lang="en-US" altLang="ko-KR" dirty="0">
                <a:sym typeface="Wingdings" panose="05000000000000000000" pitchFamily="2" charset="2"/>
              </a:rPr>
              <a:t>[Code] </a:t>
            </a:r>
            <a:r>
              <a:rPr lang="ko-KR" altLang="en-US" dirty="0">
                <a:sym typeface="Wingdings" panose="05000000000000000000" pitchFamily="2" charset="2"/>
              </a:rPr>
              <a:t>탭 즉 </a:t>
            </a:r>
            <a:r>
              <a:rPr lang="en-US" altLang="ko-KR" dirty="0">
                <a:sym typeface="Wingdings" panose="05000000000000000000" pitchFamily="2" charset="2"/>
              </a:rPr>
              <a:t>XML </a:t>
            </a:r>
            <a:r>
              <a:rPr lang="ko-KR" altLang="en-US" dirty="0">
                <a:sym typeface="Wingdings" panose="05000000000000000000" pitchFamily="2" charset="2"/>
              </a:rPr>
              <a:t>레이아웃 파일 </a:t>
            </a:r>
            <a:r>
              <a:rPr lang="en-US" altLang="ko-KR" dirty="0">
                <a:sym typeface="Wingdings" panose="05000000000000000000" pitchFamily="2" charset="2"/>
              </a:rPr>
              <a:t>– activity_main.xml</a:t>
            </a:r>
            <a:r>
              <a:rPr lang="ko-KR" altLang="en-US" dirty="0">
                <a:sym typeface="Wingdings" panose="05000000000000000000" pitchFamily="2" charset="2"/>
              </a:rPr>
              <a:t> 수정해서도 할 수 있습니다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41</a:t>
            </a:fld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2423592" y="1196752"/>
            <a:ext cx="4752528" cy="36004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0839" y="3284984"/>
            <a:ext cx="1760373" cy="3071126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408" y="2616133"/>
            <a:ext cx="7662054" cy="4074003"/>
          </a:xfrm>
          <a:prstGeom prst="rect">
            <a:avLst/>
          </a:prstGeom>
        </p:spPr>
      </p:pic>
      <p:sp>
        <p:nvSpPr>
          <p:cNvPr id="20" name="모서리가 둥근 직사각형 19"/>
          <p:cNvSpPr/>
          <p:nvPr/>
        </p:nvSpPr>
        <p:spPr>
          <a:xfrm>
            <a:off x="1127448" y="5157192"/>
            <a:ext cx="2539124" cy="288032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모서리가 둥근 직사각형 20"/>
          <p:cNvSpPr/>
          <p:nvPr/>
        </p:nvSpPr>
        <p:spPr>
          <a:xfrm>
            <a:off x="1127448" y="5682845"/>
            <a:ext cx="2539124" cy="288032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모서리가 둥근 직사각형 21"/>
          <p:cNvSpPr/>
          <p:nvPr/>
        </p:nvSpPr>
        <p:spPr>
          <a:xfrm>
            <a:off x="6744072" y="6449317"/>
            <a:ext cx="1080120" cy="240819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모서리가 둥근 직사각형 22"/>
          <p:cNvSpPr/>
          <p:nvPr/>
        </p:nvSpPr>
        <p:spPr>
          <a:xfrm flipV="1">
            <a:off x="6311511" y="5682845"/>
            <a:ext cx="360553" cy="918873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꺾인 연결선 13"/>
          <p:cNvCxnSpPr>
            <a:stCxn id="12" idx="2"/>
            <a:endCxn id="17" idx="0"/>
          </p:cNvCxnSpPr>
          <p:nvPr/>
        </p:nvCxnSpPr>
        <p:spPr>
          <a:xfrm rot="16200000" flipH="1">
            <a:off x="6802329" y="-733713"/>
            <a:ext cx="1728192" cy="6309202"/>
          </a:xfrm>
          <a:prstGeom prst="bentConnector3">
            <a:avLst>
              <a:gd name="adj1" fmla="val 50000"/>
            </a:avLst>
          </a:prstGeom>
          <a:ln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모서리가 둥근 직사각형 18"/>
          <p:cNvSpPr/>
          <p:nvPr/>
        </p:nvSpPr>
        <p:spPr>
          <a:xfrm>
            <a:off x="6077156" y="3861048"/>
            <a:ext cx="2539124" cy="36004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6305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ko-KR" altLang="en-US" b="1" dirty="0">
                <a:sym typeface="Wingdings" panose="05000000000000000000" pitchFamily="2" charset="2"/>
              </a:rPr>
              <a:t>새로운 프로젝트</a:t>
            </a:r>
            <a:r>
              <a:rPr lang="ko-KR" altLang="en-US" dirty="0">
                <a:sym typeface="Wingdings" panose="05000000000000000000" pitchFamily="2" charset="2"/>
              </a:rPr>
              <a:t>를 </a:t>
            </a:r>
            <a:r>
              <a:rPr lang="en-US" altLang="ko-KR" dirty="0">
                <a:sym typeface="Wingdings" panose="05000000000000000000" pitchFamily="2" charset="2"/>
              </a:rPr>
              <a:t>"Empty Activity"</a:t>
            </a:r>
            <a:r>
              <a:rPr lang="ko-KR" altLang="en-US" dirty="0">
                <a:sym typeface="Wingdings" panose="05000000000000000000" pitchFamily="2" charset="2"/>
              </a:rPr>
              <a:t>로  시작하고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프로젝트 이름은 </a:t>
            </a:r>
            <a:r>
              <a:rPr lang="en-US" altLang="ko-KR" dirty="0">
                <a:sym typeface="Wingdings" panose="05000000000000000000" pitchFamily="2" charset="2"/>
              </a:rPr>
              <a:t>"</a:t>
            </a: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Hu013ConstraintLayout</a:t>
            </a:r>
            <a:r>
              <a:rPr lang="en-US" altLang="ko-KR" dirty="0">
                <a:sym typeface="Wingdings" panose="05000000000000000000" pitchFamily="2" charset="2"/>
              </a:rPr>
              <a:t>"</a:t>
            </a:r>
            <a:r>
              <a:rPr lang="ko-KR" altLang="en-US" dirty="0">
                <a:sym typeface="Wingdings" panose="05000000000000000000" pitchFamily="2" charset="2"/>
              </a:rPr>
              <a:t>으로 하십시오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  <a:p>
            <a:pPr>
              <a:buFont typeface="+mj-lt"/>
              <a:buAutoNum type="arabicPeriod"/>
            </a:pPr>
            <a:r>
              <a:rPr lang="ko-KR" altLang="en-US" dirty="0">
                <a:sym typeface="Wingdings" panose="05000000000000000000" pitchFamily="2" charset="2"/>
              </a:rPr>
              <a:t>그러면</a:t>
            </a:r>
            <a:r>
              <a:rPr lang="en-US" altLang="ko-KR" dirty="0">
                <a:sym typeface="Wingdings" panose="05000000000000000000" pitchFamily="2" charset="2"/>
              </a:rPr>
              <a:t>, Package name</a:t>
            </a:r>
            <a:r>
              <a:rPr lang="ko-KR" altLang="en-US" dirty="0">
                <a:sym typeface="Wingdings" panose="05000000000000000000" pitchFamily="2" charset="2"/>
              </a:rPr>
              <a:t>은 자동으로 </a:t>
            </a:r>
            <a:r>
              <a:rPr lang="ko-KR" altLang="en-US" dirty="0" smtClean="0">
                <a:sym typeface="Wingdings" panose="05000000000000000000" pitchFamily="2" charset="2"/>
              </a:rPr>
              <a:t>입력되지만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이를 수정하여 </a:t>
            </a:r>
            <a:r>
              <a:rPr lang="en-US" altLang="ko-KR" dirty="0" smtClean="0">
                <a:sym typeface="Wingdings" panose="05000000000000000000" pitchFamily="2" charset="2"/>
              </a:rPr>
              <a:t>"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org.joy.layout</a:t>
            </a:r>
            <a:r>
              <a:rPr lang="en-US" altLang="ko-KR" dirty="0" smtClean="0">
                <a:sym typeface="Wingdings" panose="05000000000000000000" pitchFamily="2" charset="2"/>
              </a:rPr>
              <a:t>"</a:t>
            </a:r>
            <a:r>
              <a:rPr lang="ko-KR" altLang="en-US" dirty="0" smtClean="0">
                <a:sym typeface="Wingdings" panose="05000000000000000000" pitchFamily="2" charset="2"/>
              </a:rPr>
              <a:t>으로 설정합니다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  <a:p>
            <a:pPr>
              <a:buFont typeface="+mj-lt"/>
              <a:buAutoNum type="arabicPeriod"/>
            </a:pPr>
            <a:r>
              <a:rPr lang="en-US" altLang="ko-KR" dirty="0" smtClean="0">
                <a:sym typeface="Wingdings" panose="05000000000000000000" pitchFamily="2" charset="2"/>
              </a:rPr>
              <a:t>Save location</a:t>
            </a:r>
            <a:r>
              <a:rPr lang="ko-KR" altLang="en-US" dirty="0" smtClean="0">
                <a:sym typeface="Wingdings" panose="05000000000000000000" pitchFamily="2" charset="2"/>
              </a:rPr>
              <a:t>은 여러분의 폴더에 맞게 입력하십시오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대부분 다음과 비슷할 것입니다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b="1" dirty="0" smtClean="0">
                <a:sym typeface="Wingdings" panose="05000000000000000000" pitchFamily="2" charset="2"/>
              </a:rPr>
              <a:t>C</a:t>
            </a:r>
            <a:r>
              <a:rPr lang="en-US" altLang="ko-KR" b="1" dirty="0">
                <a:sym typeface="Wingdings" panose="05000000000000000000" pitchFamily="2" charset="2"/>
              </a:rPr>
              <a:t>:\</a:t>
            </a:r>
            <a:r>
              <a:rPr lang="en-US" altLang="ko-KR" b="1" dirty="0" smtClean="0">
                <a:sym typeface="Wingdings" panose="05000000000000000000" pitchFamily="2" charset="2"/>
              </a:rPr>
              <a:t>GitHub\HuStarASx\Joy\Hu013ConstraintLayout</a:t>
            </a:r>
            <a:br>
              <a:rPr lang="en-US" altLang="ko-KR" b="1" dirty="0" smtClean="0">
                <a:sym typeface="Wingdings" panose="05000000000000000000" pitchFamily="2" charset="2"/>
              </a:rPr>
            </a:br>
            <a:endParaRPr lang="en-US" altLang="ko-KR" b="1" dirty="0" smtClean="0">
              <a:sym typeface="Wingdings" panose="05000000000000000000" pitchFamily="2" charset="2"/>
            </a:endParaRPr>
          </a:p>
          <a:p>
            <a:pPr>
              <a:buFont typeface="+mj-lt"/>
              <a:buAutoNum type="arabicPeriod"/>
            </a:pPr>
            <a:r>
              <a:rPr lang="en-US" altLang="ko-KR" dirty="0"/>
              <a:t>Language: </a:t>
            </a:r>
            <a:r>
              <a:rPr lang="en-US" altLang="ko-KR" b="1" dirty="0">
                <a:solidFill>
                  <a:srgbClr val="C00000"/>
                </a:solidFill>
              </a:rPr>
              <a:t>Java</a:t>
            </a:r>
            <a:r>
              <a:rPr lang="en-US" altLang="ko-KR" b="1" dirty="0"/>
              <a:t> (not Kotlin – default) </a:t>
            </a:r>
            <a:br>
              <a:rPr lang="en-US" altLang="ko-KR" b="1" dirty="0"/>
            </a:br>
            <a:endParaRPr lang="en-US" altLang="ko-KR" b="1" dirty="0"/>
          </a:p>
          <a:p>
            <a:pPr>
              <a:buFont typeface="+mj-lt"/>
              <a:buAutoNum type="arabicPeriod"/>
            </a:pPr>
            <a:r>
              <a:rPr lang="en-US" altLang="ko-KR" dirty="0"/>
              <a:t>Minimum API Level </a:t>
            </a:r>
            <a:r>
              <a:rPr lang="ko-KR" altLang="en-US" dirty="0"/>
              <a:t>항목은 어느 </a:t>
            </a:r>
            <a:r>
              <a:rPr lang="en-US" altLang="ko-KR" dirty="0"/>
              <a:t>OS</a:t>
            </a:r>
            <a:r>
              <a:rPr lang="ko-KR" altLang="en-US" dirty="0"/>
              <a:t>단말까지 지원할 것인가를 지정하기 위한 것입니다</a:t>
            </a:r>
            <a:r>
              <a:rPr lang="en-US" altLang="ko-KR" dirty="0"/>
              <a:t>.  OS </a:t>
            </a:r>
            <a:r>
              <a:rPr lang="ko-KR" altLang="en-US" dirty="0"/>
              <a:t>버전이 높을수록 최신 단말이지만</a:t>
            </a:r>
            <a:r>
              <a:rPr lang="en-US" altLang="ko-KR" dirty="0"/>
              <a:t>, </a:t>
            </a:r>
            <a:r>
              <a:rPr lang="ko-KR" altLang="en-US" dirty="0"/>
              <a:t>여러분이 만든 앱을 최대한 많은 사람들이 사용하게 하려면 </a:t>
            </a:r>
            <a:r>
              <a:rPr lang="ko-KR" altLang="en-US" b="1" dirty="0"/>
              <a:t>낮은 버전까지 지원하게 만드는 것이 좋습니다</a:t>
            </a:r>
            <a:r>
              <a:rPr lang="en-US" altLang="ko-KR" dirty="0"/>
              <a:t>.  </a:t>
            </a:r>
            <a:r>
              <a:rPr lang="ko-KR" altLang="en-US" dirty="0"/>
              <a:t>우리는 다음 설정으로 진행합니다</a:t>
            </a:r>
            <a:r>
              <a:rPr lang="en-US" altLang="ko-KR" dirty="0"/>
              <a:t>. </a:t>
            </a:r>
          </a:p>
          <a:p>
            <a:pPr marL="800100" lvl="1" indent="-342900">
              <a:buFont typeface="+mj-lt"/>
              <a:buAutoNum type="arabicPeriod"/>
            </a:pPr>
            <a:r>
              <a:rPr lang="ko-KR" altLang="en-US" dirty="0"/>
              <a:t> </a:t>
            </a:r>
            <a:r>
              <a:rPr lang="en-US" altLang="ko-KR" b="1" dirty="0"/>
              <a:t>Minimum SDK: </a:t>
            </a:r>
            <a:r>
              <a:rPr lang="en-US" altLang="ko-KR" b="1" dirty="0">
                <a:solidFill>
                  <a:srgbClr val="C00000"/>
                </a:solidFill>
              </a:rPr>
              <a:t>API 19: Android 4.4(KitKat)</a:t>
            </a:r>
          </a:p>
          <a:p>
            <a:endParaRPr lang="en-US" altLang="ko-KR" b="1" dirty="0" smtClean="0">
              <a:sym typeface="Wingdings" panose="05000000000000000000" pitchFamily="2" charset="2"/>
            </a:endParaRPr>
          </a:p>
          <a:p>
            <a:endParaRPr lang="en-US" altLang="ko-KR" b="1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ko-KR" dirty="0" smtClean="0">
                <a:sym typeface="Wingdings" panose="05000000000000000000" pitchFamily="2" charset="2"/>
              </a:rPr>
              <a:t> 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01-3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기초 익히기 실습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1257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01-3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기초 익히기 실습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>
                <a:sym typeface="Wingdings" panose="05000000000000000000" pitchFamily="2" charset="2"/>
              </a:rPr>
              <a:t>XML Layout</a:t>
            </a:r>
            <a:r>
              <a:rPr lang="ko-KR" altLang="en-US" dirty="0" smtClean="0">
                <a:sym typeface="Wingdings" panose="05000000000000000000" pitchFamily="2" charset="2"/>
              </a:rPr>
              <a:t>파일 즉 </a:t>
            </a:r>
            <a:r>
              <a:rPr lang="en-US" altLang="ko-KR" dirty="0">
                <a:sym typeface="Wingdings" panose="05000000000000000000" pitchFamily="2" charset="2"/>
              </a:rPr>
              <a:t>[activity_main.xml</a:t>
            </a:r>
            <a:r>
              <a:rPr lang="en-US" altLang="ko-KR" dirty="0" smtClean="0">
                <a:sym typeface="Wingdings" panose="05000000000000000000" pitchFamily="2" charset="2"/>
              </a:rPr>
              <a:t>] </a:t>
            </a:r>
            <a:r>
              <a:rPr lang="ko-KR" altLang="en-US" dirty="0" smtClean="0">
                <a:sym typeface="Wingdings" panose="05000000000000000000" pitchFamily="2" charset="2"/>
              </a:rPr>
              <a:t>탭과 </a:t>
            </a:r>
            <a:r>
              <a:rPr lang="en-US" altLang="ko-KR" dirty="0" smtClean="0">
                <a:sym typeface="Wingdings" panose="05000000000000000000" pitchFamily="2" charset="2"/>
              </a:rPr>
              <a:t>[Design]</a:t>
            </a:r>
            <a:r>
              <a:rPr lang="ko-KR" altLang="en-US" dirty="0" smtClean="0">
                <a:sym typeface="Wingdings" panose="05000000000000000000" pitchFamily="2" charset="2"/>
              </a:rPr>
              <a:t>탭을 클릭하여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다음과 같이 화면을 구성하십시오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43</a:t>
            </a:fld>
            <a:endParaRPr lang="ko-KR" altLang="en-US"/>
          </a:p>
        </p:txBody>
      </p:sp>
      <p:cxnSp>
        <p:nvCxnSpPr>
          <p:cNvPr id="7" name="직선 화살표 연결선 6"/>
          <p:cNvCxnSpPr/>
          <p:nvPr/>
        </p:nvCxnSpPr>
        <p:spPr>
          <a:xfrm flipH="1">
            <a:off x="7582826" y="4773511"/>
            <a:ext cx="184212" cy="58327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/>
          <p:cNvCxnSpPr/>
          <p:nvPr/>
        </p:nvCxnSpPr>
        <p:spPr>
          <a:xfrm flipH="1">
            <a:off x="6948684" y="4760825"/>
            <a:ext cx="342507" cy="59596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8404" y="1258751"/>
            <a:ext cx="7272808" cy="5396183"/>
          </a:xfrm>
          <a:prstGeom prst="rect">
            <a:avLst/>
          </a:prstGeom>
        </p:spPr>
      </p:pic>
      <p:sp>
        <p:nvSpPr>
          <p:cNvPr id="10" name="모서리가 둥근 직사각형 9"/>
          <p:cNvSpPr/>
          <p:nvPr/>
        </p:nvSpPr>
        <p:spPr>
          <a:xfrm>
            <a:off x="4284388" y="1388207"/>
            <a:ext cx="1440160" cy="360040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10981132" y="1568227"/>
            <a:ext cx="864096" cy="360040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4284388" y="4149080"/>
            <a:ext cx="1955628" cy="504056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907743" y="4022161"/>
            <a:ext cx="2808312" cy="738664"/>
          </a:xfrm>
          <a:prstGeom prst="rect">
            <a:avLst/>
          </a:prstGeom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 smtClean="0"/>
              <a:t>"</a:t>
            </a:r>
            <a:r>
              <a:rPr lang="en-US" altLang="ko-KR" sz="1400" dirty="0"/>
              <a:t>Hello World" TextView</a:t>
            </a:r>
            <a:r>
              <a:rPr lang="ko-KR" altLang="en-US" sz="1400" dirty="0"/>
              <a:t>는</a:t>
            </a:r>
            <a:br>
              <a:rPr lang="ko-KR" altLang="en-US" sz="1400" dirty="0"/>
            </a:br>
            <a:r>
              <a:rPr lang="en-US" altLang="ko-KR" sz="1400" dirty="0" err="1" smtClean="0"/>
              <a:t>ContraintLayout</a:t>
            </a:r>
            <a:r>
              <a:rPr lang="ko-KR" altLang="en-US" sz="1400" dirty="0" smtClean="0"/>
              <a:t>을 사용하여 </a:t>
            </a:r>
            <a:r>
              <a:rPr lang="ko-KR" altLang="en-US" sz="1400" dirty="0"/>
              <a:t/>
            </a:r>
            <a:br>
              <a:rPr lang="ko-KR" altLang="en-US" sz="1400" dirty="0"/>
            </a:br>
            <a:r>
              <a:rPr lang="ko-KR" altLang="en-US" sz="1400" dirty="0" smtClean="0"/>
              <a:t>표시된 것을 관찰할 </a:t>
            </a:r>
            <a:r>
              <a:rPr lang="ko-KR" altLang="en-US" sz="1400" dirty="0"/>
              <a:t>수 있습니다</a:t>
            </a:r>
            <a:r>
              <a:rPr lang="en-US" altLang="ko-KR" sz="1400" dirty="0"/>
              <a:t>.</a:t>
            </a:r>
          </a:p>
        </p:txBody>
      </p:sp>
      <p:cxnSp>
        <p:nvCxnSpPr>
          <p:cNvPr id="15" name="직선 화살표 연결선 14"/>
          <p:cNvCxnSpPr/>
          <p:nvPr/>
        </p:nvCxnSpPr>
        <p:spPr>
          <a:xfrm>
            <a:off x="3719736" y="4401108"/>
            <a:ext cx="558946" cy="0"/>
          </a:xfrm>
          <a:prstGeom prst="straightConnector1">
            <a:avLst/>
          </a:prstGeom>
          <a:ln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3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01-3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기초 익히기 실습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b="1" dirty="0" smtClean="0">
                <a:sym typeface="Wingdings" panose="05000000000000000000" pitchFamily="2" charset="2"/>
              </a:rPr>
              <a:t>화면 가운데 뷰 배치하기</a:t>
            </a:r>
            <a:endParaRPr lang="en-US" altLang="ko-KR" b="1" dirty="0" smtClean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새 </a:t>
            </a:r>
            <a:r>
              <a:rPr lang="en-US" altLang="ko-KR" dirty="0" smtClean="0">
                <a:sym typeface="Wingdings" panose="05000000000000000000" pitchFamily="2" charset="2"/>
              </a:rPr>
              <a:t>[Button]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추가하여  앱의 </a:t>
            </a:r>
            <a:r>
              <a:rPr lang="en-US" altLang="ko-KR" dirty="0" smtClean="0">
                <a:sym typeface="Wingdings" panose="05000000000000000000" pitchFamily="2" charset="2"/>
              </a:rPr>
              <a:t>Top </a:t>
            </a:r>
            <a:r>
              <a:rPr lang="ko-KR" altLang="en-US" dirty="0" smtClean="0">
                <a:sym typeface="Wingdings" panose="05000000000000000000" pitchFamily="2" charset="2"/>
              </a:rPr>
              <a:t>경계선과 </a:t>
            </a:r>
            <a:r>
              <a:rPr lang="en-US" altLang="ko-KR" dirty="0" smtClean="0">
                <a:sym typeface="Wingdings" panose="05000000000000000000" pitchFamily="2" charset="2"/>
              </a:rPr>
              <a:t>[Hello World] </a:t>
            </a:r>
            <a:r>
              <a:rPr lang="ko-KR" altLang="en-US" dirty="0" smtClean="0">
                <a:sym typeface="Wingdings" panose="05000000000000000000" pitchFamily="2" charset="2"/>
              </a:rPr>
              <a:t>텍스트 뷰 사이에 가운데 </a:t>
            </a:r>
            <a:r>
              <a:rPr lang="ko-KR" altLang="en-US" dirty="0">
                <a:sym typeface="Wingdings" panose="05000000000000000000" pitchFamily="2" charset="2"/>
              </a:rPr>
              <a:t>끌어다 놓습니다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>U </a:t>
            </a:r>
            <a:r>
              <a:rPr lang="ko-KR" altLang="en-US" dirty="0">
                <a:sym typeface="Wingdings" panose="05000000000000000000" pitchFamily="2" charset="2"/>
              </a:rPr>
              <a:t>자 자석 모양의 </a:t>
            </a:r>
            <a:r>
              <a:rPr lang="ko-KR" altLang="en-US" dirty="0" smtClean="0">
                <a:sym typeface="Wingdings" panose="05000000000000000000" pitchFamily="2" charset="2"/>
              </a:rPr>
              <a:t>아이콘 </a:t>
            </a:r>
            <a:r>
              <a:rPr lang="en-US" altLang="ko-KR" dirty="0" smtClean="0">
                <a:sym typeface="Wingdings" panose="05000000000000000000" pitchFamily="2" charset="2"/>
              </a:rPr>
              <a:t>(</a:t>
            </a:r>
            <a:r>
              <a:rPr lang="en-US" altLang="ko-KR" dirty="0" err="1">
                <a:sym typeface="Wingdings" panose="05000000000000000000" pitchFamily="2" charset="2"/>
              </a:rPr>
              <a:t>Autoconnect</a:t>
            </a:r>
            <a:r>
              <a:rPr lang="en-US" altLang="ko-KR" dirty="0">
                <a:sym typeface="Wingdings" panose="05000000000000000000" pitchFamily="2" charset="2"/>
              </a:rPr>
              <a:t>)</a:t>
            </a:r>
            <a:r>
              <a:rPr lang="ko-KR" altLang="en-US" dirty="0">
                <a:sym typeface="Wingdings" panose="05000000000000000000" pitchFamily="2" charset="2"/>
              </a:rPr>
              <a:t>이 활성화된 상태가 아니면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버튼의 위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아래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왼쪽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오른쪽 연결점을 각 화면의 네 벽면에 직접 끌어다 놓아야만 버튼의 연결점이 연결됩니다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속성 창에 있는 다음 두 조항을 사용하면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위치를 비례적으로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수치로 정확하게 배치할 수 있습니다</a:t>
            </a:r>
            <a:r>
              <a:rPr lang="en-US" altLang="ko-KR" dirty="0">
                <a:sym typeface="Wingdings" panose="05000000000000000000" pitchFamily="2" charset="2"/>
              </a:rPr>
              <a:t>.  </a:t>
            </a:r>
          </a:p>
          <a:p>
            <a:pPr lvl="1"/>
            <a:r>
              <a:rPr lang="en-US" altLang="ko-KR" b="1" dirty="0" err="1">
                <a:solidFill>
                  <a:srgbClr val="C00000"/>
                </a:solidFill>
                <a:sym typeface="Wingdings" panose="05000000000000000000" pitchFamily="2" charset="2"/>
              </a:rPr>
              <a:t>layout_constraintHorizontal_bias</a:t>
            </a: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, </a:t>
            </a:r>
            <a:r>
              <a:rPr lang="en-US" altLang="ko-KR" b="1" dirty="0" err="1">
                <a:solidFill>
                  <a:srgbClr val="C00000"/>
                </a:solidFill>
                <a:sym typeface="Wingdings" panose="05000000000000000000" pitchFamily="2" charset="2"/>
              </a:rPr>
              <a:t>layout_constraintVertical_bias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예를 들면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화면의 </a:t>
            </a:r>
            <a:r>
              <a:rPr lang="en-US" altLang="ko-KR" dirty="0" smtClean="0">
                <a:sym typeface="Wingdings" panose="05000000000000000000" pitchFamily="2" charset="2"/>
              </a:rPr>
              <a:t>Upper Right</a:t>
            </a:r>
            <a:r>
              <a:rPr lang="ko-KR" altLang="en-US" dirty="0" smtClean="0">
                <a:sym typeface="Wingdings" panose="05000000000000000000" pitchFamily="2" charset="2"/>
              </a:rPr>
              <a:t>로 각각 </a:t>
            </a:r>
            <a:r>
              <a:rPr lang="en-US" altLang="ko-KR" dirty="0" smtClean="0">
                <a:sym typeface="Wingdings" panose="05000000000000000000" pitchFamily="2" charset="2"/>
              </a:rPr>
              <a:t>25%, 75%</a:t>
            </a:r>
            <a:r>
              <a:rPr lang="ko-KR" altLang="en-US" dirty="0" smtClean="0">
                <a:sym typeface="Wingdings" panose="05000000000000000000" pitchFamily="2" charset="2"/>
              </a:rPr>
              <a:t>으로 치우치게 배치하면 아래와 같고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둘 </a:t>
            </a:r>
            <a:r>
              <a:rPr lang="ko-KR" altLang="en-US" dirty="0">
                <a:sym typeface="Wingdings" panose="05000000000000000000" pitchFamily="2" charset="2"/>
              </a:rPr>
              <a:t>다 같이 </a:t>
            </a: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0.5</a:t>
            </a:r>
            <a:r>
              <a:rPr lang="ko-KR" altLang="en-US" dirty="0">
                <a:sym typeface="Wingdings" panose="05000000000000000000" pitchFamily="2" charset="2"/>
              </a:rPr>
              <a:t>로 </a:t>
            </a:r>
            <a:r>
              <a:rPr lang="en-US" altLang="ko-KR" dirty="0">
                <a:sym typeface="Wingdings" panose="05000000000000000000" pitchFamily="2" charset="2"/>
              </a:rPr>
              <a:t>setting</a:t>
            </a:r>
            <a:r>
              <a:rPr lang="ko-KR" altLang="en-US" dirty="0">
                <a:sym typeface="Wingdings" panose="05000000000000000000" pitchFamily="2" charset="2"/>
              </a:rPr>
              <a:t>을 하면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정가운데 위치하게 된다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44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8347" y="404664"/>
            <a:ext cx="2093957" cy="652535"/>
          </a:xfrm>
          <a:prstGeom prst="rect">
            <a:avLst/>
          </a:prstGeom>
        </p:spPr>
      </p:pic>
      <p:sp>
        <p:nvSpPr>
          <p:cNvPr id="7" name="모서리가 둥근 직사각형 6"/>
          <p:cNvSpPr/>
          <p:nvPr/>
        </p:nvSpPr>
        <p:spPr>
          <a:xfrm>
            <a:off x="7230657" y="692696"/>
            <a:ext cx="449519" cy="432048"/>
          </a:xfrm>
          <a:prstGeom prst="roundRect">
            <a:avLst/>
          </a:prstGeom>
          <a:solidFill>
            <a:srgbClr val="C00000">
              <a:alpha val="13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3552" y="4102224"/>
            <a:ext cx="3071126" cy="2362405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455120" y="4415953"/>
            <a:ext cx="19207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err="1" smtClean="0">
                <a:solidFill>
                  <a:srgbClr val="C00000"/>
                </a:solidFill>
                <a:sym typeface="Wingdings" panose="05000000000000000000" pitchFamily="2" charset="2"/>
              </a:rPr>
              <a:t>Horizontal_bias</a:t>
            </a:r>
            <a:endParaRPr lang="ko-KR" altLang="en-US" dirty="0"/>
          </a:p>
        </p:txBody>
      </p:sp>
      <p:cxnSp>
        <p:nvCxnSpPr>
          <p:cNvPr id="10" name="직선 화살표 연결선 9"/>
          <p:cNvCxnSpPr/>
          <p:nvPr/>
        </p:nvCxnSpPr>
        <p:spPr>
          <a:xfrm>
            <a:off x="2279576" y="4600619"/>
            <a:ext cx="288032" cy="18466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695400" y="6335198"/>
            <a:ext cx="21435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altLang="ko-KR" b="1" dirty="0" err="1" smtClean="0">
                <a:solidFill>
                  <a:srgbClr val="C00000"/>
                </a:solidFill>
                <a:sym typeface="Wingdings" panose="05000000000000000000" pitchFamily="2" charset="2"/>
              </a:rPr>
              <a:t>Vertical_bias</a:t>
            </a:r>
            <a:endParaRPr lang="en-US" altLang="ko-KR" dirty="0">
              <a:sym typeface="Wingdings" panose="05000000000000000000" pitchFamily="2" charset="2"/>
            </a:endParaRPr>
          </a:p>
        </p:txBody>
      </p:sp>
      <p:cxnSp>
        <p:nvCxnSpPr>
          <p:cNvPr id="12" name="직선 화살표 연결선 11"/>
          <p:cNvCxnSpPr>
            <a:stCxn id="11" idx="3"/>
          </p:cNvCxnSpPr>
          <p:nvPr/>
        </p:nvCxnSpPr>
        <p:spPr>
          <a:xfrm flipV="1">
            <a:off x="2838936" y="6165304"/>
            <a:ext cx="242300" cy="35456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모서리가 둥근 직사각형 12"/>
          <p:cNvSpPr/>
          <p:nvPr/>
        </p:nvSpPr>
        <p:spPr>
          <a:xfrm>
            <a:off x="839416" y="1450469"/>
            <a:ext cx="4295262" cy="360040"/>
          </a:xfrm>
          <a:prstGeom prst="roundRect">
            <a:avLst/>
          </a:prstGeom>
          <a:solidFill>
            <a:srgbClr val="C00000">
              <a:alpha val="13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꺾인 연결선 13"/>
          <p:cNvCxnSpPr>
            <a:stCxn id="7" idx="1"/>
            <a:endCxn id="13" idx="0"/>
          </p:cNvCxnSpPr>
          <p:nvPr/>
        </p:nvCxnSpPr>
        <p:spPr>
          <a:xfrm rot="10800000" flipV="1">
            <a:off x="2987047" y="908719"/>
            <a:ext cx="4243610" cy="541749"/>
          </a:xfrm>
          <a:prstGeom prst="bentConnector2">
            <a:avLst/>
          </a:prstGeom>
          <a:ln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7187" y="3189942"/>
            <a:ext cx="4030234" cy="3478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460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01-3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기초 익히기 실습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b="1" dirty="0" smtClean="0">
                <a:sym typeface="Wingdings" panose="05000000000000000000" pitchFamily="2" charset="2"/>
              </a:rPr>
              <a:t>화면 가운데 뷰 배치하기</a:t>
            </a:r>
            <a:endParaRPr lang="en-US" altLang="ko-KR" b="1" dirty="0" smtClean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새 </a:t>
            </a:r>
            <a:r>
              <a:rPr lang="en-US" altLang="ko-KR" dirty="0" smtClean="0">
                <a:sym typeface="Wingdings" panose="05000000000000000000" pitchFamily="2" charset="2"/>
              </a:rPr>
              <a:t>[Button]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추가하여  앱의 </a:t>
            </a:r>
            <a:r>
              <a:rPr lang="en-US" altLang="ko-KR" dirty="0" smtClean="0">
                <a:sym typeface="Wingdings" panose="05000000000000000000" pitchFamily="2" charset="2"/>
              </a:rPr>
              <a:t>Top </a:t>
            </a:r>
            <a:r>
              <a:rPr lang="ko-KR" altLang="en-US" dirty="0" smtClean="0">
                <a:sym typeface="Wingdings" panose="05000000000000000000" pitchFamily="2" charset="2"/>
              </a:rPr>
              <a:t>경계선과 </a:t>
            </a:r>
            <a:r>
              <a:rPr lang="en-US" altLang="ko-KR" dirty="0" smtClean="0">
                <a:sym typeface="Wingdings" panose="05000000000000000000" pitchFamily="2" charset="2"/>
              </a:rPr>
              <a:t>[Hello World] </a:t>
            </a:r>
            <a:r>
              <a:rPr lang="ko-KR" altLang="en-US" dirty="0" smtClean="0">
                <a:sym typeface="Wingdings" panose="05000000000000000000" pitchFamily="2" charset="2"/>
              </a:rPr>
              <a:t>텍스트 뷰 사이에 가운데 </a:t>
            </a:r>
            <a:r>
              <a:rPr lang="ko-KR" altLang="en-US" dirty="0">
                <a:sym typeface="Wingdings" panose="05000000000000000000" pitchFamily="2" charset="2"/>
              </a:rPr>
              <a:t>끌어다 놓습니다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>U </a:t>
            </a:r>
            <a:r>
              <a:rPr lang="ko-KR" altLang="en-US" dirty="0">
                <a:sym typeface="Wingdings" panose="05000000000000000000" pitchFamily="2" charset="2"/>
              </a:rPr>
              <a:t>자 자석 모양의 </a:t>
            </a:r>
            <a:r>
              <a:rPr lang="ko-KR" altLang="en-US" dirty="0" smtClean="0">
                <a:sym typeface="Wingdings" panose="05000000000000000000" pitchFamily="2" charset="2"/>
              </a:rPr>
              <a:t>아이콘 </a:t>
            </a:r>
            <a:r>
              <a:rPr lang="en-US" altLang="ko-KR" dirty="0" smtClean="0">
                <a:sym typeface="Wingdings" panose="05000000000000000000" pitchFamily="2" charset="2"/>
              </a:rPr>
              <a:t>(</a:t>
            </a:r>
            <a:r>
              <a:rPr lang="en-US" altLang="ko-KR" dirty="0" err="1">
                <a:sym typeface="Wingdings" panose="05000000000000000000" pitchFamily="2" charset="2"/>
              </a:rPr>
              <a:t>Autoconnect</a:t>
            </a:r>
            <a:r>
              <a:rPr lang="en-US" altLang="ko-KR" dirty="0">
                <a:sym typeface="Wingdings" panose="05000000000000000000" pitchFamily="2" charset="2"/>
              </a:rPr>
              <a:t>)</a:t>
            </a:r>
            <a:r>
              <a:rPr lang="ko-KR" altLang="en-US" dirty="0">
                <a:sym typeface="Wingdings" panose="05000000000000000000" pitchFamily="2" charset="2"/>
              </a:rPr>
              <a:t>이 활성화된 상태가 아니면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버튼의 위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아래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왼쪽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오른쪽 연결점을 각 화면의 네 벽면에 직접 끌어다 놓아야만 버튼의 연결점이 연결됩니다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45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8347" y="404664"/>
            <a:ext cx="2093957" cy="652535"/>
          </a:xfrm>
          <a:prstGeom prst="rect">
            <a:avLst/>
          </a:prstGeom>
        </p:spPr>
      </p:pic>
      <p:sp>
        <p:nvSpPr>
          <p:cNvPr id="7" name="모서리가 둥근 직사각형 6"/>
          <p:cNvSpPr/>
          <p:nvPr/>
        </p:nvSpPr>
        <p:spPr>
          <a:xfrm>
            <a:off x="7230657" y="692696"/>
            <a:ext cx="449519" cy="432048"/>
          </a:xfrm>
          <a:prstGeom prst="roundRect">
            <a:avLst/>
          </a:prstGeom>
          <a:solidFill>
            <a:srgbClr val="C00000">
              <a:alpha val="13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3552" y="4102224"/>
            <a:ext cx="3071126" cy="2362405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455120" y="4415953"/>
            <a:ext cx="19207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err="1" smtClean="0">
                <a:solidFill>
                  <a:srgbClr val="C00000"/>
                </a:solidFill>
                <a:sym typeface="Wingdings" panose="05000000000000000000" pitchFamily="2" charset="2"/>
              </a:rPr>
              <a:t>Horizontal_bias</a:t>
            </a:r>
            <a:endParaRPr lang="ko-KR" altLang="en-US" dirty="0"/>
          </a:p>
        </p:txBody>
      </p:sp>
      <p:cxnSp>
        <p:nvCxnSpPr>
          <p:cNvPr id="10" name="직선 화살표 연결선 9"/>
          <p:cNvCxnSpPr/>
          <p:nvPr/>
        </p:nvCxnSpPr>
        <p:spPr>
          <a:xfrm>
            <a:off x="2279576" y="4600619"/>
            <a:ext cx="288032" cy="18466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695400" y="6335198"/>
            <a:ext cx="21435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altLang="ko-KR" b="1" dirty="0" err="1" smtClean="0">
                <a:solidFill>
                  <a:srgbClr val="C00000"/>
                </a:solidFill>
                <a:sym typeface="Wingdings" panose="05000000000000000000" pitchFamily="2" charset="2"/>
              </a:rPr>
              <a:t>Vertical_bias</a:t>
            </a:r>
            <a:endParaRPr lang="en-US" altLang="ko-KR" dirty="0">
              <a:sym typeface="Wingdings" panose="05000000000000000000" pitchFamily="2" charset="2"/>
            </a:endParaRPr>
          </a:p>
        </p:txBody>
      </p:sp>
      <p:cxnSp>
        <p:nvCxnSpPr>
          <p:cNvPr id="12" name="직선 화살표 연결선 11"/>
          <p:cNvCxnSpPr>
            <a:stCxn id="11" idx="3"/>
          </p:cNvCxnSpPr>
          <p:nvPr/>
        </p:nvCxnSpPr>
        <p:spPr>
          <a:xfrm flipV="1">
            <a:off x="2838936" y="6165304"/>
            <a:ext cx="242300" cy="35456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모서리가 둥근 직사각형 12"/>
          <p:cNvSpPr/>
          <p:nvPr/>
        </p:nvSpPr>
        <p:spPr>
          <a:xfrm>
            <a:off x="839416" y="1450469"/>
            <a:ext cx="4295262" cy="360040"/>
          </a:xfrm>
          <a:prstGeom prst="roundRect">
            <a:avLst/>
          </a:prstGeom>
          <a:solidFill>
            <a:srgbClr val="C00000">
              <a:alpha val="13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꺾인 연결선 13"/>
          <p:cNvCxnSpPr>
            <a:stCxn id="7" idx="1"/>
            <a:endCxn id="13" idx="0"/>
          </p:cNvCxnSpPr>
          <p:nvPr/>
        </p:nvCxnSpPr>
        <p:spPr>
          <a:xfrm rot="10800000" flipV="1">
            <a:off x="2987047" y="908719"/>
            <a:ext cx="4243610" cy="541749"/>
          </a:xfrm>
          <a:prstGeom prst="bentConnector2">
            <a:avLst/>
          </a:prstGeom>
          <a:ln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32074" y="2276871"/>
            <a:ext cx="2961813" cy="4463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41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01-3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기초 익히기 실습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b="1" dirty="0" smtClean="0">
                <a:sym typeface="Wingdings" panose="05000000000000000000" pitchFamily="2" charset="2"/>
              </a:rPr>
              <a:t>화면 가운데 뷰 배치하기</a:t>
            </a:r>
            <a:endParaRPr lang="en-US" altLang="ko-KR" b="1" dirty="0" smtClean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속성 창에 있는 다음 두 조항을 사용하면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위치를 비례적으로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수치로 정확하게 배치할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</a:p>
          <a:p>
            <a:pPr lvl="1"/>
            <a:r>
              <a:rPr lang="en-US" altLang="ko-KR" b="1" dirty="0" err="1">
                <a:solidFill>
                  <a:srgbClr val="C00000"/>
                </a:solidFill>
                <a:sym typeface="Wingdings" panose="05000000000000000000" pitchFamily="2" charset="2"/>
              </a:rPr>
              <a:t>layout_constraintHorizontal_bias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, </a:t>
            </a:r>
            <a:r>
              <a:rPr lang="en-US" altLang="ko-KR" b="1" dirty="0" err="1" smtClean="0">
                <a:solidFill>
                  <a:srgbClr val="C00000"/>
                </a:solidFill>
                <a:sym typeface="Wingdings" panose="05000000000000000000" pitchFamily="2" charset="2"/>
              </a:rPr>
              <a:t>layout_constraintVertical_bias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ko-KR" altLang="en-US" dirty="0">
                <a:sym typeface="Wingdings" panose="05000000000000000000" pitchFamily="2" charset="2"/>
              </a:rPr>
              <a:t>예를 들면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화면의 </a:t>
            </a:r>
            <a:r>
              <a:rPr lang="en-US" altLang="ko-KR" dirty="0">
                <a:sym typeface="Wingdings" panose="05000000000000000000" pitchFamily="2" charset="2"/>
              </a:rPr>
              <a:t>Upper Right</a:t>
            </a:r>
            <a:r>
              <a:rPr lang="ko-KR" altLang="en-US" dirty="0">
                <a:sym typeface="Wingdings" panose="05000000000000000000" pitchFamily="2" charset="2"/>
              </a:rPr>
              <a:t>로 각각 </a:t>
            </a: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25%, 75%</a:t>
            </a:r>
            <a:r>
              <a:rPr lang="ko-KR" altLang="en-US" dirty="0">
                <a:sym typeface="Wingdings" panose="05000000000000000000" pitchFamily="2" charset="2"/>
              </a:rPr>
              <a:t>으로 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치우치게 </a:t>
            </a:r>
            <a:r>
              <a:rPr lang="ko-KR" altLang="en-US" dirty="0">
                <a:sym typeface="Wingdings" panose="05000000000000000000" pitchFamily="2" charset="2"/>
              </a:rPr>
              <a:t>배치하면 아래와 같고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둘 다 같이 </a:t>
            </a:r>
            <a:r>
              <a:rPr lang="en-US" altLang="ko-KR" dirty="0">
                <a:sym typeface="Wingdings" panose="05000000000000000000" pitchFamily="2" charset="2"/>
              </a:rPr>
              <a:t>0.5</a:t>
            </a:r>
            <a:r>
              <a:rPr lang="ko-KR" altLang="en-US" dirty="0">
                <a:sym typeface="Wingdings" panose="05000000000000000000" pitchFamily="2" charset="2"/>
              </a:rPr>
              <a:t>로 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>setting</a:t>
            </a:r>
            <a:r>
              <a:rPr lang="ko-KR" altLang="en-US" dirty="0">
                <a:sym typeface="Wingdings" panose="05000000000000000000" pitchFamily="2" charset="2"/>
              </a:rPr>
              <a:t>을 하면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정가운데 위치하게 </a:t>
            </a:r>
            <a:r>
              <a:rPr lang="ko-KR" altLang="en-US" dirty="0" smtClean="0">
                <a:sym typeface="Wingdings" panose="05000000000000000000" pitchFamily="2" charset="2"/>
              </a:rPr>
              <a:t>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정확한 </a:t>
            </a:r>
            <a:r>
              <a:rPr lang="ko-KR" altLang="en-US" dirty="0">
                <a:sym typeface="Wingdings" panose="05000000000000000000" pitchFamily="2" charset="2"/>
              </a:rPr>
              <a:t>값을 수치로 설정하려면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속성 창 </a:t>
            </a:r>
            <a:r>
              <a:rPr lang="en-US" altLang="ko-KR" dirty="0">
                <a:sym typeface="Wingdings" panose="05000000000000000000" pitchFamily="2" charset="2"/>
              </a:rPr>
              <a:t>All Attributes </a:t>
            </a:r>
            <a:br>
              <a:rPr lang="en-US" altLang="ko-KR" dirty="0">
                <a:sym typeface="Wingdings" panose="05000000000000000000" pitchFamily="2" charset="2"/>
              </a:rPr>
            </a:b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layout_constraints </a:t>
            </a:r>
            <a:r>
              <a:rPr lang="ko-KR" altLang="en-US" dirty="0">
                <a:sym typeface="Wingdings" panose="05000000000000000000" pitchFamily="2" charset="2"/>
              </a:rPr>
              <a:t>속성의 </a:t>
            </a:r>
            <a:r>
              <a:rPr lang="en-US" altLang="ko-KR" dirty="0">
                <a:sym typeface="Wingdings" panose="05000000000000000000" pitchFamily="2" charset="2"/>
              </a:rPr>
              <a:t>pull-down </a:t>
            </a:r>
            <a:r>
              <a:rPr lang="ko-KR" altLang="en-US" dirty="0" smtClean="0">
                <a:sym typeface="Wingdings" panose="05000000000000000000" pitchFamily="2" charset="2"/>
              </a:rPr>
              <a:t>메뉴에서 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원하는 </a:t>
            </a:r>
            <a:r>
              <a:rPr lang="ko-KR" altLang="en-US" dirty="0">
                <a:sym typeface="Wingdings" panose="05000000000000000000" pitchFamily="2" charset="2"/>
              </a:rPr>
              <a:t>값을 입력하면 됩니다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</a:p>
          <a:p>
            <a:pPr marL="457200" lvl="1" indent="0">
              <a:buNone/>
            </a:pPr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46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3145" y="2026530"/>
            <a:ext cx="4486652" cy="4459906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11136560" y="2420888"/>
            <a:ext cx="648072" cy="288032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11136560" y="4797152"/>
            <a:ext cx="648072" cy="285284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4583832" y="5301208"/>
            <a:ext cx="2808312" cy="954107"/>
          </a:xfrm>
          <a:prstGeom prst="rect">
            <a:avLst/>
          </a:prstGeom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 smtClean="0"/>
              <a:t>[Button]</a:t>
            </a:r>
            <a:r>
              <a:rPr lang="ko-KR" altLang="en-US" sz="1400" dirty="0" smtClean="0"/>
              <a:t>이 </a:t>
            </a:r>
            <a:r>
              <a:rPr lang="en-US" altLang="ko-KR" sz="1400" dirty="0" err="1" smtClean="0"/>
              <a:t>ConstraintsLayout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으로 놓여져 있을 때에만 </a:t>
            </a:r>
            <a:endParaRPr lang="en-US" altLang="ko-KR" sz="1400" dirty="0" smtClean="0"/>
          </a:p>
          <a:p>
            <a:r>
              <a:rPr lang="en-US" altLang="ko-KR" sz="1400" dirty="0" err="1" smtClean="0"/>
              <a:t>layout_con</a:t>
            </a:r>
            <a:r>
              <a:rPr lang="en-US" altLang="ko-KR" sz="1400" dirty="0" smtClean="0"/>
              <a:t>...bias</a:t>
            </a:r>
            <a:r>
              <a:rPr lang="ko-KR" altLang="en-US" sz="1400" dirty="0"/>
              <a:t> </a:t>
            </a:r>
            <a:r>
              <a:rPr lang="ko-KR" altLang="en-US" sz="1400" dirty="0" smtClean="0"/>
              <a:t>설정을 입력할 수 있습니다</a:t>
            </a:r>
            <a:endParaRPr lang="en-US" altLang="ko-KR" sz="1400" dirty="0"/>
          </a:p>
        </p:txBody>
      </p:sp>
      <p:cxnSp>
        <p:nvCxnSpPr>
          <p:cNvPr id="10" name="꺾인 연결선 9"/>
          <p:cNvCxnSpPr>
            <a:endCxn id="20" idx="2"/>
          </p:cNvCxnSpPr>
          <p:nvPr/>
        </p:nvCxnSpPr>
        <p:spPr>
          <a:xfrm rot="10800000" flipV="1">
            <a:off x="5987988" y="5082435"/>
            <a:ext cx="5472608" cy="1172879"/>
          </a:xfrm>
          <a:prstGeom prst="bentConnector4">
            <a:avLst>
              <a:gd name="adj1" fmla="val -335"/>
              <a:gd name="adj2" fmla="val 128614"/>
            </a:avLst>
          </a:prstGeom>
          <a:ln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3909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01-3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기초 익히기 실습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b="1" dirty="0" smtClean="0">
                <a:sym typeface="Wingdings" panose="05000000000000000000" pitchFamily="2" charset="2"/>
              </a:rPr>
              <a:t>화면 가운데 뷰 배치하기</a:t>
            </a:r>
            <a:endParaRPr lang="en-US" altLang="ko-KR" b="1" dirty="0" smtClean="0">
              <a:sym typeface="Wingdings" panose="05000000000000000000" pitchFamily="2" charset="2"/>
            </a:endParaRPr>
          </a:p>
          <a:p>
            <a:pPr lvl="1"/>
            <a:r>
              <a:rPr lang="en-US" altLang="ko-KR" b="1" dirty="0" err="1" smtClean="0">
                <a:solidFill>
                  <a:srgbClr val="C00000"/>
                </a:solidFill>
                <a:sym typeface="Wingdings" panose="05000000000000000000" pitchFamily="2" charset="2"/>
              </a:rPr>
              <a:t>layout_constraintHorizontal_bias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, </a:t>
            </a:r>
            <a:r>
              <a:rPr lang="en-US" altLang="ko-KR" b="1" dirty="0" err="1" smtClean="0">
                <a:solidFill>
                  <a:srgbClr val="C00000"/>
                </a:solidFill>
                <a:sym typeface="Wingdings" panose="05000000000000000000" pitchFamily="2" charset="2"/>
              </a:rPr>
              <a:t>layout_constraintVertical_bias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47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384" y="1700808"/>
            <a:ext cx="5383232" cy="4795722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3647728" y="2636913"/>
            <a:ext cx="449519" cy="432048"/>
          </a:xfrm>
          <a:prstGeom prst="roundRect">
            <a:avLst/>
          </a:prstGeom>
          <a:solidFill>
            <a:srgbClr val="C00000">
              <a:alpha val="13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4799856" y="3499267"/>
            <a:ext cx="449519" cy="432048"/>
          </a:xfrm>
          <a:prstGeom prst="roundRect">
            <a:avLst/>
          </a:prstGeom>
          <a:solidFill>
            <a:srgbClr val="C00000">
              <a:alpha val="13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3243000" y="4941168"/>
            <a:ext cx="1556856" cy="432048"/>
          </a:xfrm>
          <a:prstGeom prst="roundRect">
            <a:avLst/>
          </a:prstGeom>
          <a:solidFill>
            <a:srgbClr val="C00000">
              <a:alpha val="13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4785" y="1702087"/>
            <a:ext cx="4763743" cy="3535641"/>
          </a:xfrm>
          <a:prstGeom prst="rect">
            <a:avLst/>
          </a:prstGeom>
        </p:spPr>
      </p:pic>
      <p:sp>
        <p:nvSpPr>
          <p:cNvPr id="19" name="모서리가 둥근 직사각형 18"/>
          <p:cNvSpPr/>
          <p:nvPr/>
        </p:nvSpPr>
        <p:spPr>
          <a:xfrm>
            <a:off x="8256240" y="4778215"/>
            <a:ext cx="1556856" cy="432048"/>
          </a:xfrm>
          <a:prstGeom prst="roundRect">
            <a:avLst/>
          </a:prstGeom>
          <a:solidFill>
            <a:srgbClr val="C00000">
              <a:alpha val="13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모서리가 둥근 직사각형 19"/>
          <p:cNvSpPr/>
          <p:nvPr/>
        </p:nvSpPr>
        <p:spPr>
          <a:xfrm>
            <a:off x="8616280" y="2592079"/>
            <a:ext cx="414680" cy="332865"/>
          </a:xfrm>
          <a:prstGeom prst="roundRect">
            <a:avLst/>
          </a:prstGeom>
          <a:solidFill>
            <a:srgbClr val="C00000">
              <a:alpha val="13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모서리가 둥근 직사각형 20"/>
          <p:cNvSpPr/>
          <p:nvPr/>
        </p:nvSpPr>
        <p:spPr>
          <a:xfrm>
            <a:off x="9605756" y="3186548"/>
            <a:ext cx="414680" cy="332865"/>
          </a:xfrm>
          <a:prstGeom prst="roundRect">
            <a:avLst/>
          </a:prstGeom>
          <a:solidFill>
            <a:srgbClr val="C00000">
              <a:alpha val="13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6089250" y="5405464"/>
            <a:ext cx="4759278" cy="95410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400" dirty="0" smtClean="0">
                <a:sym typeface="Wingdings" panose="05000000000000000000" pitchFamily="2" charset="2"/>
              </a:rPr>
              <a:t>텍스트뷰 안에 있는 </a:t>
            </a:r>
            <a:r>
              <a:rPr lang="en-US" altLang="ko-KR" sz="1400" dirty="0" smtClean="0">
                <a:sym typeface="Wingdings" panose="05000000000000000000" pitchFamily="2" charset="2"/>
              </a:rPr>
              <a:t>Text </a:t>
            </a:r>
            <a:r>
              <a:rPr lang="ko-KR" altLang="en-US" sz="1400" dirty="0" smtClean="0">
                <a:sym typeface="Wingdings" panose="05000000000000000000" pitchFamily="2" charset="2"/>
              </a:rPr>
              <a:t>자체도 정 가운데에 위치하게</a:t>
            </a:r>
            <a:endParaRPr lang="en-US" altLang="ko-KR" sz="1400" dirty="0" smtClean="0">
              <a:sym typeface="Wingdings" panose="05000000000000000000" pitchFamily="2" charset="2"/>
            </a:endParaRPr>
          </a:p>
          <a:p>
            <a:r>
              <a:rPr lang="ko-KR" altLang="en-US" sz="1400" dirty="0" smtClean="0">
                <a:sym typeface="Wingdings" panose="05000000000000000000" pitchFamily="2" charset="2"/>
              </a:rPr>
              <a:t>하려면 어떻게 하면 좋을까요</a:t>
            </a:r>
            <a:r>
              <a:rPr lang="en-US" altLang="ko-KR" sz="1400" dirty="0" smtClean="0">
                <a:sym typeface="Wingdings" panose="05000000000000000000" pitchFamily="2" charset="2"/>
              </a:rPr>
              <a:t>? </a:t>
            </a:r>
          </a:p>
          <a:p>
            <a:endParaRPr lang="en-US" altLang="ko-KR" sz="1400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sym typeface="Wingdings" panose="05000000000000000000" pitchFamily="2" charset="2"/>
              </a:rPr>
              <a:t>gravity</a:t>
            </a:r>
            <a:r>
              <a:rPr lang="ko-KR" altLang="en-US" sz="1400" dirty="0">
                <a:sym typeface="Wingdings" panose="05000000000000000000" pitchFamily="2" charset="2"/>
              </a:rPr>
              <a:t>속성을 </a:t>
            </a:r>
            <a:r>
              <a:rPr lang="en-US" altLang="ko-KR" sz="1400" dirty="0">
                <a:sym typeface="Wingdings" panose="05000000000000000000" pitchFamily="2" charset="2"/>
              </a:rPr>
              <a:t>center </a:t>
            </a:r>
            <a:r>
              <a:rPr lang="ko-KR" altLang="en-US" sz="1400" dirty="0">
                <a:sym typeface="Wingdings" panose="05000000000000000000" pitchFamily="2" charset="2"/>
              </a:rPr>
              <a:t>로 </a:t>
            </a:r>
            <a:r>
              <a:rPr lang="ko-KR" altLang="en-US" sz="1400" dirty="0" smtClean="0">
                <a:sym typeface="Wingdings" panose="05000000000000000000" pitchFamily="2" charset="2"/>
              </a:rPr>
              <a:t>설정합니다</a:t>
            </a:r>
            <a:endParaRPr lang="en-US" altLang="ko-KR" sz="1400" dirty="0" smtClean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680534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01-3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기초 익히기 실습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b="1" dirty="0" smtClean="0">
                <a:sym typeface="Wingdings" panose="05000000000000000000" pitchFamily="2" charset="2"/>
              </a:rPr>
              <a:t>Constraint Widget </a:t>
            </a:r>
            <a:r>
              <a:rPr lang="ko-KR" altLang="en-US" b="1" dirty="0" smtClean="0">
                <a:sym typeface="Wingdings" panose="05000000000000000000" pitchFamily="2" charset="2"/>
              </a:rPr>
              <a:t>사용하기 </a:t>
            </a:r>
            <a:r>
              <a:rPr lang="en-US" altLang="ko-KR" b="1" dirty="0" smtClean="0">
                <a:sym typeface="Wingdings" panose="05000000000000000000" pitchFamily="2" charset="2"/>
              </a:rPr>
              <a:t>– </a:t>
            </a:r>
            <a:r>
              <a:rPr lang="ko-KR" altLang="en-US" b="1" dirty="0" smtClean="0">
                <a:sym typeface="Wingdings" panose="05000000000000000000" pitchFamily="2" charset="2"/>
              </a:rPr>
              <a:t>아래 세 경우들을 연습해 보십시오</a:t>
            </a:r>
            <a:r>
              <a:rPr lang="en-US" altLang="ko-KR" b="1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제약 조건이 표시되는 세 경우</a:t>
            </a:r>
            <a:r>
              <a:rPr lang="en-US" altLang="ko-KR" dirty="0" smtClean="0">
                <a:sym typeface="Wingdings" panose="05000000000000000000" pitchFamily="2" charset="2"/>
              </a:rPr>
              <a:t>(</a:t>
            </a:r>
            <a:r>
              <a:rPr lang="ko-KR" altLang="en-US" dirty="0" smtClean="0">
                <a:sym typeface="Wingdings" panose="05000000000000000000" pitchFamily="2" charset="2"/>
              </a:rPr>
              <a:t>구불구불한 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꺾</a:t>
            </a:r>
            <a:r>
              <a:rPr lang="ko-KR" altLang="en-US" dirty="0" smtClean="0">
                <a:sym typeface="Wingdings" panose="05000000000000000000" pitchFamily="2" charset="2"/>
              </a:rPr>
              <a:t>은 </a:t>
            </a:r>
            <a:r>
              <a:rPr lang="ko-KR" altLang="en-US" dirty="0">
                <a:sym typeface="Wingdings" panose="05000000000000000000" pitchFamily="2" charset="2"/>
              </a:rPr>
              <a:t>선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직선</a:t>
            </a:r>
            <a:r>
              <a:rPr lang="en-US" altLang="ko-KR" dirty="0" smtClean="0">
                <a:sym typeface="Wingdings" panose="05000000000000000000" pitchFamily="2" charset="2"/>
              </a:rPr>
              <a:t>)</a:t>
            </a:r>
            <a:r>
              <a:rPr lang="ko-KR" altLang="en-US" dirty="0" smtClean="0">
                <a:sym typeface="Wingdings" panose="05000000000000000000" pitchFamily="2" charset="2"/>
              </a:rPr>
              <a:t>들을 클릭함으로 변화를 살펴보십시오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ko-KR" altLang="en-US" b="1" dirty="0">
                <a:sym typeface="Wingdings" panose="05000000000000000000" pitchFamily="2" charset="2"/>
              </a:rPr>
              <a:t>구불구불한 </a:t>
            </a:r>
            <a:r>
              <a:rPr lang="ko-KR" altLang="en-US" b="1" dirty="0" smtClean="0">
                <a:sym typeface="Wingdings" panose="05000000000000000000" pitchFamily="2" charset="2"/>
              </a:rPr>
              <a:t>선 </a:t>
            </a:r>
            <a:r>
              <a:rPr lang="en-US" altLang="ko-KR" dirty="0" smtClean="0">
                <a:sym typeface="Wingdings" panose="05000000000000000000" pitchFamily="2" charset="2"/>
              </a:rPr>
              <a:t>– </a:t>
            </a:r>
            <a:r>
              <a:rPr lang="ko-KR" altLang="en-US" dirty="0" smtClean="0">
                <a:sym typeface="Wingdings" panose="05000000000000000000" pitchFamily="2" charset="2"/>
              </a:rPr>
              <a:t>부모 여유 공간</a:t>
            </a:r>
            <a:r>
              <a:rPr lang="en-US" altLang="ko-KR" dirty="0" smtClean="0">
                <a:sym typeface="Wingdings" panose="05000000000000000000" pitchFamily="2" charset="2"/>
              </a:rPr>
              <a:t>(available space) </a:t>
            </a:r>
            <a:r>
              <a:rPr lang="ko-KR" altLang="en-US" dirty="0" smtClean="0">
                <a:sym typeface="Wingdings" panose="05000000000000000000" pitchFamily="2" charset="2"/>
              </a:rPr>
              <a:t>채우기를 표시함 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ko-KR" altLang="en-US" b="1" dirty="0">
                <a:sym typeface="Wingdings" panose="05000000000000000000" pitchFamily="2" charset="2"/>
              </a:rPr>
              <a:t>꺾</a:t>
            </a:r>
            <a:r>
              <a:rPr lang="ko-KR" altLang="en-US" b="1" dirty="0" smtClean="0">
                <a:sym typeface="Wingdings" panose="05000000000000000000" pitchFamily="2" charset="2"/>
              </a:rPr>
              <a:t>은 선 </a:t>
            </a:r>
            <a:r>
              <a:rPr lang="en-US" altLang="ko-KR" dirty="0" smtClean="0">
                <a:sym typeface="Wingdings" panose="05000000000000000000" pitchFamily="2" charset="2"/>
              </a:rPr>
              <a:t>– </a:t>
            </a:r>
            <a:r>
              <a:rPr lang="ko-KR" altLang="en-US" dirty="0" smtClean="0">
                <a:sym typeface="Wingdings" panose="05000000000000000000" pitchFamily="2" charset="2"/>
              </a:rPr>
              <a:t>뷰의 내용을 채우기를 표시함</a:t>
            </a:r>
            <a:r>
              <a:rPr lang="en-US" altLang="ko-KR" dirty="0" smtClean="0">
                <a:sym typeface="Wingdings" panose="05000000000000000000" pitchFamily="2" charset="2"/>
              </a:rPr>
              <a:t>, layout_width</a:t>
            </a:r>
            <a:r>
              <a:rPr lang="ko-KR" altLang="en-US" dirty="0" smtClean="0">
                <a:sym typeface="Wingdings" panose="05000000000000000000" pitchFamily="2" charset="2"/>
              </a:rPr>
              <a:t>의 값은 </a:t>
            </a:r>
            <a:r>
              <a:rPr lang="en-US" altLang="ko-KR" dirty="0" err="1" smtClean="0">
                <a:sym typeface="Wingdings" panose="05000000000000000000" pitchFamily="2" charset="2"/>
              </a:rPr>
              <a:t>wrap_constraint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로 설정 됨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ko-KR" altLang="en-US" b="1" dirty="0" smtClean="0">
                <a:sym typeface="Wingdings" panose="05000000000000000000" pitchFamily="2" charset="2"/>
              </a:rPr>
              <a:t>직선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– </a:t>
            </a:r>
            <a:r>
              <a:rPr lang="ko-KR" altLang="en-US" dirty="0" smtClean="0">
                <a:sym typeface="Wingdings" panose="05000000000000000000" pitchFamily="2" charset="2"/>
              </a:rPr>
              <a:t>고정 크기를 표시함</a:t>
            </a:r>
            <a:r>
              <a:rPr lang="en-US" altLang="ko-KR" dirty="0" smtClean="0">
                <a:sym typeface="Wingdings" panose="05000000000000000000" pitchFamily="2" charset="2"/>
              </a:rPr>
              <a:t>, layout_width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and layout_height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값은 지정한 값으로 설정 됨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48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2259" y="1656324"/>
            <a:ext cx="2854011" cy="231382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384" y="1656324"/>
            <a:ext cx="2865577" cy="231382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5110" y="1658867"/>
            <a:ext cx="2824092" cy="231382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cxnSp>
        <p:nvCxnSpPr>
          <p:cNvPr id="6" name="직선 화살표 연결선 5"/>
          <p:cNvCxnSpPr/>
          <p:nvPr/>
        </p:nvCxnSpPr>
        <p:spPr>
          <a:xfrm>
            <a:off x="1703512" y="2420888"/>
            <a:ext cx="216024" cy="36004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/>
          <p:nvPr/>
        </p:nvCxnSpPr>
        <p:spPr>
          <a:xfrm>
            <a:off x="5838990" y="2420888"/>
            <a:ext cx="216024" cy="36004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/>
          <p:nvPr/>
        </p:nvCxnSpPr>
        <p:spPr>
          <a:xfrm>
            <a:off x="9951615" y="2420888"/>
            <a:ext cx="216024" cy="36004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1365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01-3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기초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익히기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b="1" dirty="0">
                <a:sym typeface="Wingdings" panose="05000000000000000000" pitchFamily="2" charset="2"/>
              </a:rPr>
              <a:t>Constraint Widget </a:t>
            </a:r>
            <a:r>
              <a:rPr lang="ko-KR" altLang="en-US" b="1" dirty="0" smtClean="0">
                <a:sym typeface="Wingdings" panose="05000000000000000000" pitchFamily="2" charset="2"/>
              </a:rPr>
              <a:t>사용하기</a:t>
            </a:r>
            <a:endParaRPr lang="en-US" altLang="ko-KR" b="1" dirty="0" smtClean="0">
              <a:sym typeface="Wingdings" panose="05000000000000000000" pitchFamily="2" charset="2"/>
            </a:endParaRPr>
          </a:p>
          <a:p>
            <a:r>
              <a:rPr lang="en-US" altLang="ko-KR" dirty="0">
                <a:sym typeface="Wingdings" panose="05000000000000000000" pitchFamily="2" charset="2"/>
              </a:rPr>
              <a:t>Constraint </a:t>
            </a:r>
            <a:r>
              <a:rPr lang="en-US" altLang="ko-KR" dirty="0" smtClean="0">
                <a:sym typeface="Wingdings" panose="05000000000000000000" pitchFamily="2" charset="2"/>
              </a:rPr>
              <a:t>Widget </a:t>
            </a:r>
            <a:r>
              <a:rPr lang="ko-KR" altLang="en-US" dirty="0" smtClean="0">
                <a:sym typeface="Wingdings" panose="05000000000000000000" pitchFamily="2" charset="2"/>
              </a:rPr>
              <a:t>에서 선을 클릭하면서 </a:t>
            </a:r>
            <a:r>
              <a:rPr lang="en-US" altLang="ko-KR" dirty="0" smtClean="0">
                <a:sym typeface="Wingdings" panose="05000000000000000000" pitchFamily="2" charset="2"/>
              </a:rPr>
              <a:t>layout_width, layout_height</a:t>
            </a:r>
            <a:r>
              <a:rPr lang="ko-KR" altLang="en-US" dirty="0" smtClean="0">
                <a:sym typeface="Wingdings" panose="05000000000000000000" pitchFamily="2" charset="2"/>
              </a:rPr>
              <a:t>의 변화를 살펴보십시오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49</a:t>
            </a:fld>
            <a:endParaRPr lang="ko-KR" altLang="en-US"/>
          </a:p>
        </p:txBody>
      </p:sp>
      <p:cxnSp>
        <p:nvCxnSpPr>
          <p:cNvPr id="52" name="직선 화살표 연결선 51"/>
          <p:cNvCxnSpPr/>
          <p:nvPr/>
        </p:nvCxnSpPr>
        <p:spPr>
          <a:xfrm>
            <a:off x="-1227619" y="6104327"/>
            <a:ext cx="43204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그림 6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388" y="2426957"/>
            <a:ext cx="5409610" cy="4161238"/>
          </a:xfrm>
          <a:prstGeom prst="rect">
            <a:avLst/>
          </a:prstGeom>
        </p:spPr>
      </p:pic>
      <p:cxnSp>
        <p:nvCxnSpPr>
          <p:cNvPr id="13" name="직선 화살표 연결선 12"/>
          <p:cNvCxnSpPr/>
          <p:nvPr/>
        </p:nvCxnSpPr>
        <p:spPr>
          <a:xfrm flipH="1">
            <a:off x="4655840" y="2996952"/>
            <a:ext cx="504056" cy="36004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/>
          <p:cNvSpPr/>
          <p:nvPr/>
        </p:nvSpPr>
        <p:spPr>
          <a:xfrm>
            <a:off x="1747541" y="2215897"/>
            <a:ext cx="1088760" cy="276999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ko-KR" altLang="en-US" sz="1200" dirty="0" smtClean="0">
                <a:sym typeface="Wingdings" panose="05000000000000000000" pitchFamily="2" charset="2"/>
              </a:rPr>
              <a:t>부모</a:t>
            </a:r>
            <a:r>
              <a:rPr lang="en-US" altLang="ko-KR" sz="1200" dirty="0" smtClean="0">
                <a:sym typeface="Wingdings" panose="05000000000000000000" pitchFamily="2" charset="2"/>
              </a:rPr>
              <a:t>(parent)</a:t>
            </a:r>
          </a:p>
        </p:txBody>
      </p:sp>
      <p:cxnSp>
        <p:nvCxnSpPr>
          <p:cNvPr id="49" name="직선 화살표 연결선 48"/>
          <p:cNvCxnSpPr/>
          <p:nvPr/>
        </p:nvCxnSpPr>
        <p:spPr>
          <a:xfrm flipH="1">
            <a:off x="2351584" y="2492896"/>
            <a:ext cx="2" cy="57606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/>
          <p:cNvSpPr/>
          <p:nvPr/>
        </p:nvSpPr>
        <p:spPr>
          <a:xfrm>
            <a:off x="4740192" y="2471450"/>
            <a:ext cx="872355" cy="461665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altLang="ko-KR" sz="1200" dirty="0" smtClean="0">
                <a:sym typeface="Wingdings" panose="05000000000000000000" pitchFamily="2" charset="2"/>
              </a:rPr>
              <a:t>view</a:t>
            </a:r>
            <a:br>
              <a:rPr lang="en-US" altLang="ko-KR" sz="1200" dirty="0" smtClean="0">
                <a:sym typeface="Wingdings" panose="05000000000000000000" pitchFamily="2" charset="2"/>
              </a:rPr>
            </a:br>
            <a:r>
              <a:rPr lang="en-US" altLang="ko-KR" sz="1200" dirty="0" smtClean="0">
                <a:sym typeface="Wingdings" panose="05000000000000000000" pitchFamily="2" charset="2"/>
              </a:rPr>
              <a:t>inspector</a:t>
            </a:r>
          </a:p>
        </p:txBody>
      </p:sp>
      <p:sp>
        <p:nvSpPr>
          <p:cNvPr id="41" name="모서리가 둥근 직사각형 40"/>
          <p:cNvSpPr/>
          <p:nvPr/>
        </p:nvSpPr>
        <p:spPr>
          <a:xfrm>
            <a:off x="3935760" y="5484658"/>
            <a:ext cx="1152127" cy="176349"/>
          </a:xfrm>
          <a:prstGeom prst="roundRect">
            <a:avLst/>
          </a:prstGeom>
          <a:solidFill>
            <a:srgbClr val="C00000">
              <a:alpha val="13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/>
          <p:cNvSpPr/>
          <p:nvPr/>
        </p:nvSpPr>
        <p:spPr>
          <a:xfrm>
            <a:off x="134599" y="3704805"/>
            <a:ext cx="1612942" cy="461665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ko-KR" altLang="en-US" sz="1200" dirty="0" smtClean="0">
                <a:sym typeface="Wingdings" panose="05000000000000000000" pitchFamily="2" charset="2"/>
              </a:rPr>
              <a:t>버튼의 </a:t>
            </a:r>
            <a:r>
              <a:rPr lang="ko-KR" altLang="en-US" sz="1200" dirty="0">
                <a:sym typeface="Wingdings" panose="05000000000000000000" pitchFamily="2" charset="2"/>
              </a:rPr>
              <a:t>왼</a:t>
            </a:r>
            <a:r>
              <a:rPr lang="ko-KR" altLang="en-US" sz="1200" dirty="0" smtClean="0">
                <a:sym typeface="Wingdings" panose="05000000000000000000" pitchFamily="2" charset="2"/>
              </a:rPr>
              <a:t>쪽 여유 공간</a:t>
            </a:r>
            <a:endParaRPr lang="en-US" altLang="ko-KR" sz="1200" dirty="0" smtClean="0">
              <a:sym typeface="Wingdings" panose="05000000000000000000" pitchFamily="2" charset="2"/>
            </a:endParaRPr>
          </a:p>
          <a:p>
            <a:r>
              <a:rPr lang="en-US" altLang="ko-KR" sz="1200" dirty="0" smtClean="0">
                <a:sym typeface="Wingdings" panose="05000000000000000000" pitchFamily="2" charset="2"/>
              </a:rPr>
              <a:t>(</a:t>
            </a:r>
            <a:r>
              <a:rPr lang="en-US" altLang="ko-KR" sz="1200" dirty="0">
                <a:sym typeface="Wingdings" panose="05000000000000000000" pitchFamily="2" charset="2"/>
              </a:rPr>
              <a:t>available space) </a:t>
            </a:r>
            <a:endParaRPr lang="ko-KR" altLang="en-US" sz="1200" dirty="0"/>
          </a:p>
        </p:txBody>
      </p:sp>
      <p:sp>
        <p:nvSpPr>
          <p:cNvPr id="50" name="직사각형 49"/>
          <p:cNvSpPr/>
          <p:nvPr/>
        </p:nvSpPr>
        <p:spPr>
          <a:xfrm>
            <a:off x="1957468" y="6081031"/>
            <a:ext cx="1757212" cy="276999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ko-KR" altLang="en-US" sz="1200" dirty="0" smtClean="0">
                <a:sym typeface="Wingdings" panose="05000000000000000000" pitchFamily="2" charset="2"/>
              </a:rPr>
              <a:t>버튼의 아래쪽 여유 공간</a:t>
            </a:r>
            <a:endParaRPr lang="en-US" altLang="ko-KR" sz="1200" dirty="0" smtClean="0">
              <a:sym typeface="Wingdings" panose="05000000000000000000" pitchFamily="2" charset="2"/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4711044" y="5715770"/>
            <a:ext cx="1152127" cy="503760"/>
          </a:xfrm>
          <a:prstGeom prst="roundRect">
            <a:avLst/>
          </a:prstGeom>
          <a:solidFill>
            <a:srgbClr val="C00000">
              <a:alpha val="13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직선 화살표 연결선 26"/>
          <p:cNvCxnSpPr>
            <a:stCxn id="35" idx="3"/>
          </p:cNvCxnSpPr>
          <p:nvPr/>
        </p:nvCxnSpPr>
        <p:spPr>
          <a:xfrm flipV="1">
            <a:off x="3743365" y="4149080"/>
            <a:ext cx="192395" cy="21602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>
            <a:stCxn id="35" idx="3"/>
          </p:cNvCxnSpPr>
          <p:nvPr/>
        </p:nvCxnSpPr>
        <p:spPr>
          <a:xfrm flipV="1">
            <a:off x="3743365" y="4313365"/>
            <a:ext cx="624443" cy="51739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/>
          <p:cNvSpPr/>
          <p:nvPr/>
        </p:nvSpPr>
        <p:spPr>
          <a:xfrm>
            <a:off x="3209244" y="4211215"/>
            <a:ext cx="534121" cy="307777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altLang="ko-KR" sz="1400" dirty="0" smtClean="0"/>
              <a:t>bias</a:t>
            </a:r>
            <a:endParaRPr lang="ko-KR" altLang="en-US" sz="1400" dirty="0"/>
          </a:p>
        </p:txBody>
      </p:sp>
      <p:cxnSp>
        <p:nvCxnSpPr>
          <p:cNvPr id="43" name="직선 화살표 연결선 42"/>
          <p:cNvCxnSpPr/>
          <p:nvPr/>
        </p:nvCxnSpPr>
        <p:spPr>
          <a:xfrm>
            <a:off x="4367808" y="4109179"/>
            <a:ext cx="43204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오른쪽 대괄호 65"/>
          <p:cNvSpPr/>
          <p:nvPr/>
        </p:nvSpPr>
        <p:spPr>
          <a:xfrm>
            <a:off x="2930135" y="4875822"/>
            <a:ext cx="136007" cy="1620707"/>
          </a:xfrm>
          <a:prstGeom prst="rightBracket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왼쪽 대괄호 67"/>
          <p:cNvSpPr/>
          <p:nvPr/>
        </p:nvSpPr>
        <p:spPr>
          <a:xfrm rot="5400000">
            <a:off x="1301756" y="3803051"/>
            <a:ext cx="149629" cy="871004"/>
          </a:xfrm>
          <a:prstGeom prst="leftBracket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16878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01-1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새 프로젝트 만들기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ko-KR" altLang="en-US" dirty="0" smtClean="0">
                <a:sym typeface="Wingdings" panose="05000000000000000000" pitchFamily="2" charset="2"/>
              </a:rPr>
              <a:t>이제 앱의 프로젝트 이름을 지정할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첫 글자는 </a:t>
            </a:r>
            <a:r>
              <a:rPr lang="ko-KR" altLang="en-US" b="1" dirty="0" smtClean="0">
                <a:sym typeface="Wingdings" panose="05000000000000000000" pitchFamily="2" charset="2"/>
              </a:rPr>
              <a:t>대문자</a:t>
            </a:r>
            <a:r>
              <a:rPr lang="ko-KR" altLang="en-US" dirty="0" smtClean="0">
                <a:sym typeface="Wingdings" panose="05000000000000000000" pitchFamily="2" charset="2"/>
              </a:rPr>
              <a:t>이어야 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  <a:r>
              <a:rPr lang="en-US" altLang="ko-KR" dirty="0">
                <a:sym typeface="Wingdings" panose="05000000000000000000" pitchFamily="2" charset="2"/>
              </a:rPr>
              <a:t/>
            </a:r>
            <a:br>
              <a:rPr lang="en-US" altLang="ko-KR" dirty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>Project Name</a:t>
            </a:r>
            <a:r>
              <a:rPr lang="ko-KR" altLang="en-US" dirty="0" smtClean="0">
                <a:sym typeface="Wingdings" panose="05000000000000000000" pitchFamily="2" charset="2"/>
              </a:rPr>
              <a:t>에 </a:t>
            </a:r>
            <a:r>
              <a:rPr lang="en-US" altLang="ko-KR" dirty="0" smtClean="0">
                <a:sym typeface="Wingdings" panose="05000000000000000000" pitchFamily="2" charset="2"/>
              </a:rPr>
              <a:t>'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Hu012HelloButton</a:t>
            </a:r>
            <a:r>
              <a:rPr lang="en-US" altLang="ko-KR" dirty="0" smtClean="0">
                <a:sym typeface="Wingdings" panose="05000000000000000000" pitchFamily="2" charset="2"/>
              </a:rPr>
              <a:t>'</a:t>
            </a:r>
            <a:r>
              <a:rPr lang="ko-KR" altLang="en-US" dirty="0" smtClean="0">
                <a:sym typeface="Wingdings" panose="05000000000000000000" pitchFamily="2" charset="2"/>
              </a:rPr>
              <a:t>를 입력하세요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>
              <a:buFont typeface="+mj-lt"/>
              <a:buAutoNum type="arabicPeriod"/>
            </a:pPr>
            <a:endParaRPr lang="en-US" altLang="ko-KR" dirty="0" smtClean="0">
              <a:sym typeface="Wingdings" panose="05000000000000000000" pitchFamily="2" charset="2"/>
            </a:endParaRPr>
          </a:p>
          <a:p>
            <a:pPr>
              <a:buFont typeface="+mj-lt"/>
              <a:buAutoNum type="arabicPeriod"/>
            </a:pPr>
            <a:r>
              <a:rPr lang="ko-KR" altLang="en-US" dirty="0" smtClean="0">
                <a:sym typeface="Wingdings" panose="05000000000000000000" pitchFamily="2" charset="2"/>
              </a:rPr>
              <a:t>그러면</a:t>
            </a:r>
            <a:r>
              <a:rPr lang="en-US" altLang="ko-KR" dirty="0" smtClean="0">
                <a:sym typeface="Wingdings" panose="05000000000000000000" pitchFamily="2" charset="2"/>
              </a:rPr>
              <a:t>, Package name</a:t>
            </a:r>
            <a:r>
              <a:rPr lang="ko-KR" altLang="en-US" dirty="0" smtClean="0">
                <a:sym typeface="Wingdings" panose="05000000000000000000" pitchFamily="2" charset="2"/>
              </a:rPr>
              <a:t>은 자동으로 입력됩니다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b="1" dirty="0">
                <a:sym typeface="Wingdings" panose="05000000000000000000" pitchFamily="2" charset="2"/>
              </a:rPr>
              <a:t>h</a:t>
            </a:r>
            <a:r>
              <a:rPr lang="en-US" altLang="ko-KR" b="1" dirty="0" smtClean="0">
                <a:sym typeface="Wingdings" panose="05000000000000000000" pitchFamily="2" charset="2"/>
              </a:rPr>
              <a:t>u012, button </a:t>
            </a:r>
            <a:r>
              <a:rPr lang="ko-KR" altLang="en-US" b="1" dirty="0" smtClean="0">
                <a:sym typeface="Wingdings" panose="05000000000000000000" pitchFamily="2" charset="2"/>
              </a:rPr>
              <a:t>부분을 삭제하여 </a:t>
            </a:r>
            <a:r>
              <a:rPr lang="en-US" altLang="ko-KR" b="1" dirty="0" err="1" smtClean="0">
                <a:solidFill>
                  <a:srgbClr val="C00000"/>
                </a:solidFill>
                <a:sym typeface="Wingdings" panose="05000000000000000000" pitchFamily="2" charset="2"/>
              </a:rPr>
              <a:t>org.joy.hello</a:t>
            </a:r>
            <a:r>
              <a:rPr lang="ko-KR" altLang="en-US" dirty="0" smtClean="0">
                <a:sym typeface="Wingdings" panose="05000000000000000000" pitchFamily="2" charset="2"/>
              </a:rPr>
              <a:t>으로 설정합니다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  <a:r>
              <a:rPr lang="ko-KR" altLang="en-US" dirty="0" smtClean="0">
                <a:sym typeface="Wingdings" panose="05000000000000000000" pitchFamily="2" charset="2"/>
              </a:rPr>
              <a:t>패키지 이름은 앱을 구분하는 고유한 값입니다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이 이름은 전 세계에서 만들어지는 앱과 중복되지 않는 유일한 이름이어야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모두 </a:t>
            </a:r>
            <a:r>
              <a:rPr lang="ko-KR" altLang="en-US" b="1" dirty="0" smtClean="0">
                <a:sym typeface="Wingdings" panose="05000000000000000000" pitchFamily="2" charset="2"/>
              </a:rPr>
              <a:t>소문자</a:t>
            </a:r>
            <a:r>
              <a:rPr lang="ko-KR" altLang="en-US" dirty="0" smtClean="0">
                <a:sym typeface="Wingdings" panose="05000000000000000000" pitchFamily="2" charset="2"/>
              </a:rPr>
              <a:t> 사용합니다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  <a:p>
            <a:pPr>
              <a:buFont typeface="+mj-lt"/>
              <a:buAutoNum type="arabicPeriod"/>
            </a:pPr>
            <a:r>
              <a:rPr lang="en-US" altLang="ko-KR" dirty="0" smtClean="0">
                <a:sym typeface="Wingdings" panose="05000000000000000000" pitchFamily="2" charset="2"/>
              </a:rPr>
              <a:t>Save Location: folder to save this app project, </a:t>
            </a:r>
            <a:r>
              <a:rPr lang="ko-KR" altLang="en-US" dirty="0" smtClean="0">
                <a:sym typeface="Wingdings" panose="05000000000000000000" pitchFamily="2" charset="2"/>
              </a:rPr>
              <a:t>대부분은 다음과 같습니다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br>
              <a:rPr lang="en-US" altLang="ko-KR" dirty="0">
                <a:sym typeface="Wingdings" panose="05000000000000000000" pitchFamily="2" charset="2"/>
              </a:rPr>
            </a:br>
            <a:r>
              <a:rPr lang="en-US" altLang="ko-KR" dirty="0">
                <a:sym typeface="Wingdings" panose="05000000000000000000" pitchFamily="2" charset="2"/>
              </a:rPr>
              <a:t>C:\</a:t>
            </a:r>
            <a:r>
              <a:rPr lang="en-US" altLang="ko-KR" dirty="0" smtClean="0">
                <a:sym typeface="Wingdings" panose="05000000000000000000" pitchFamily="2" charset="2"/>
              </a:rPr>
              <a:t>GitHub\HuStarASx\joy\Hu012HelloButton</a:t>
            </a:r>
          </a:p>
          <a:p>
            <a:pPr>
              <a:buFont typeface="+mj-lt"/>
              <a:buAutoNum type="arabicPeriod"/>
            </a:pPr>
            <a:endParaRPr lang="en-US" altLang="ko-KR" dirty="0" smtClean="0">
              <a:sym typeface="Wingdings" panose="05000000000000000000" pitchFamily="2" charset="2"/>
            </a:endParaRPr>
          </a:p>
          <a:p>
            <a:pPr>
              <a:buFont typeface="+mj-lt"/>
              <a:buAutoNum type="arabicPeriod"/>
            </a:pPr>
            <a:r>
              <a:rPr lang="en-US" altLang="ko-KR" dirty="0" smtClean="0"/>
              <a:t>Language: </a:t>
            </a:r>
            <a:r>
              <a:rPr lang="en-US" altLang="ko-KR" b="1" dirty="0" smtClean="0">
                <a:solidFill>
                  <a:srgbClr val="C00000"/>
                </a:solidFill>
              </a:rPr>
              <a:t>Java</a:t>
            </a:r>
            <a:r>
              <a:rPr lang="en-US" altLang="ko-KR" b="1" dirty="0" smtClean="0"/>
              <a:t> (not Kotlin – default) </a:t>
            </a:r>
            <a:br>
              <a:rPr lang="en-US" altLang="ko-KR" b="1" dirty="0" smtClean="0"/>
            </a:br>
            <a:endParaRPr lang="en-US" altLang="ko-KR" b="1" dirty="0" smtClean="0"/>
          </a:p>
          <a:p>
            <a:pPr>
              <a:buFont typeface="+mj-lt"/>
              <a:buAutoNum type="arabicPeriod"/>
            </a:pPr>
            <a:r>
              <a:rPr lang="en-US" altLang="ko-KR" dirty="0" smtClean="0"/>
              <a:t>Minimum API Level </a:t>
            </a:r>
            <a:r>
              <a:rPr lang="ko-KR" altLang="en-US" dirty="0" smtClean="0"/>
              <a:t>항목은 어느 </a:t>
            </a:r>
            <a:r>
              <a:rPr lang="en-US" altLang="ko-KR" dirty="0" smtClean="0"/>
              <a:t>OS</a:t>
            </a:r>
            <a:r>
              <a:rPr lang="ko-KR" altLang="en-US" dirty="0" smtClean="0"/>
              <a:t>단말까지 지원할 것인가를 지정하기 위한 것입니다</a:t>
            </a:r>
            <a:r>
              <a:rPr lang="en-US" altLang="ko-KR" dirty="0" smtClean="0"/>
              <a:t>.  OS </a:t>
            </a:r>
            <a:r>
              <a:rPr lang="ko-KR" altLang="en-US" dirty="0" smtClean="0"/>
              <a:t>버전이 높을수록 최신 단말이지만</a:t>
            </a:r>
            <a:r>
              <a:rPr lang="en-US" altLang="ko-KR" dirty="0" smtClean="0"/>
              <a:t>, </a:t>
            </a:r>
            <a:r>
              <a:rPr lang="ko-KR" altLang="en-US" dirty="0" smtClean="0"/>
              <a:t>여러분이 만든 앱을 최대한 많은 사람들이 사용하게 하려면 </a:t>
            </a:r>
            <a:r>
              <a:rPr lang="ko-KR" altLang="en-US" b="1" dirty="0" smtClean="0"/>
              <a:t>낮은 버전까지 지원하게 만드는 것이 좋습니다</a:t>
            </a:r>
            <a:r>
              <a:rPr lang="en-US" altLang="ko-KR" dirty="0" smtClean="0"/>
              <a:t>.  </a:t>
            </a:r>
            <a:r>
              <a:rPr lang="ko-KR" altLang="en-US" dirty="0" smtClean="0"/>
              <a:t>우리는 다음 설정으로 진행합니다</a:t>
            </a:r>
            <a:r>
              <a:rPr lang="en-US" altLang="ko-KR" dirty="0" smtClean="0"/>
              <a:t>. </a:t>
            </a:r>
          </a:p>
          <a:p>
            <a:pPr lvl="1"/>
            <a:r>
              <a:rPr lang="ko-KR" altLang="en-US" dirty="0" smtClean="0"/>
              <a:t> </a:t>
            </a:r>
            <a:r>
              <a:rPr lang="en-US" altLang="ko-KR" b="1" dirty="0" smtClean="0"/>
              <a:t>Minimum </a:t>
            </a:r>
            <a:r>
              <a:rPr lang="en-US" altLang="ko-KR" b="1" dirty="0"/>
              <a:t>SDK: </a:t>
            </a:r>
            <a:r>
              <a:rPr lang="en-US" altLang="ko-KR" b="1" dirty="0">
                <a:solidFill>
                  <a:srgbClr val="C00000"/>
                </a:solidFill>
              </a:rPr>
              <a:t>API 19: Android 4.4(KitKat)</a:t>
            </a:r>
          </a:p>
          <a:p>
            <a:endParaRPr lang="en-US" altLang="ko-KR" dirty="0" smtClean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22738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01-3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기초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익히기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Constraint Widget </a:t>
            </a:r>
            <a:r>
              <a:rPr lang="ko-KR" altLang="en-US" b="1" dirty="0" smtClean="0">
                <a:sym typeface="Wingdings" panose="05000000000000000000" pitchFamily="2" charset="2"/>
              </a:rPr>
              <a:t>사용하기</a:t>
            </a:r>
            <a:endParaRPr lang="en-US" altLang="ko-KR" b="1" dirty="0" smtClean="0">
              <a:sym typeface="Wingdings" panose="05000000000000000000" pitchFamily="2" charset="2"/>
            </a:endParaRPr>
          </a:p>
          <a:p>
            <a:r>
              <a:rPr lang="en-US" altLang="ko-KR" dirty="0">
                <a:sym typeface="Wingdings" panose="05000000000000000000" pitchFamily="2" charset="2"/>
              </a:rPr>
              <a:t>Constraint </a:t>
            </a:r>
            <a:r>
              <a:rPr lang="en-US" altLang="ko-KR" dirty="0" smtClean="0">
                <a:sym typeface="Wingdings" panose="05000000000000000000" pitchFamily="2" charset="2"/>
              </a:rPr>
              <a:t>Widget </a:t>
            </a:r>
            <a:r>
              <a:rPr lang="ko-KR" altLang="en-US" dirty="0" smtClean="0">
                <a:sym typeface="Wingdings" panose="05000000000000000000" pitchFamily="2" charset="2"/>
              </a:rPr>
              <a:t>에서 선을 클릭하면서 </a:t>
            </a:r>
            <a:r>
              <a:rPr lang="en-US" altLang="ko-KR" dirty="0" smtClean="0">
                <a:sym typeface="Wingdings" panose="05000000000000000000" pitchFamily="2" charset="2"/>
              </a:rPr>
              <a:t>layout_width, layout_height</a:t>
            </a:r>
            <a:r>
              <a:rPr lang="ko-KR" altLang="en-US" dirty="0" smtClean="0">
                <a:sym typeface="Wingdings" panose="05000000000000000000" pitchFamily="2" charset="2"/>
              </a:rPr>
              <a:t>의 변화를 살펴보십시오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구불구불한 선은 뷰의 크기를 </a:t>
            </a:r>
            <a:r>
              <a:rPr lang="en-US" altLang="ko-KR" dirty="0" err="1" smtClean="0">
                <a:sym typeface="Wingdings" panose="05000000000000000000" pitchFamily="2" charset="2"/>
              </a:rPr>
              <a:t>match_constraint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혹은 </a:t>
            </a:r>
            <a:r>
              <a:rPr lang="en-US" altLang="ko-KR" dirty="0" smtClean="0">
                <a:sym typeface="Wingdings" panose="05000000000000000000" pitchFamily="2" charset="2"/>
              </a:rPr>
              <a:t>0 </a:t>
            </a:r>
            <a:r>
              <a:rPr lang="en-US" altLang="ko-KR" dirty="0" err="1" smtClean="0">
                <a:sym typeface="Wingdings" panose="05000000000000000000" pitchFamily="2" charset="2"/>
              </a:rPr>
              <a:t>dp</a:t>
            </a:r>
            <a:r>
              <a:rPr lang="ko-KR" altLang="en-US" dirty="0" smtClean="0">
                <a:sym typeface="Wingdings" panose="05000000000000000000" pitchFamily="2" charset="2"/>
              </a:rPr>
              <a:t>로 설정하고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제약 조건</a:t>
            </a:r>
            <a:r>
              <a:rPr lang="en-US" altLang="ko-KR" dirty="0" smtClean="0">
                <a:sym typeface="Wingdings" panose="05000000000000000000" pitchFamily="2" charset="2"/>
              </a:rPr>
              <a:t>(Constraint)</a:t>
            </a:r>
            <a:r>
              <a:rPr lang="ko-KR" altLang="en-US" dirty="0" smtClean="0">
                <a:sym typeface="Wingdings" panose="05000000000000000000" pitchFamily="2" charset="2"/>
              </a:rPr>
              <a:t>를 이용해 부모 레이아웃의 여유 공간을 채우는 방식으로 적용됩니다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50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133" y="2420888"/>
            <a:ext cx="5034233" cy="4075642"/>
          </a:xfrm>
          <a:prstGeom prst="rect">
            <a:avLst/>
          </a:prstGeom>
        </p:spPr>
      </p:pic>
      <p:sp>
        <p:nvSpPr>
          <p:cNvPr id="25" name="모서리가 둥근 직사각형 24"/>
          <p:cNvSpPr/>
          <p:nvPr/>
        </p:nvSpPr>
        <p:spPr>
          <a:xfrm>
            <a:off x="4007769" y="5589240"/>
            <a:ext cx="1152127" cy="503760"/>
          </a:xfrm>
          <a:prstGeom prst="roundRect">
            <a:avLst/>
          </a:prstGeom>
          <a:solidFill>
            <a:srgbClr val="C00000">
              <a:alpha val="13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1912" y="2420888"/>
            <a:ext cx="5992317" cy="4176464"/>
          </a:xfrm>
          <a:prstGeom prst="rect">
            <a:avLst/>
          </a:prstGeom>
        </p:spPr>
      </p:pic>
      <p:sp>
        <p:nvSpPr>
          <p:cNvPr id="41" name="모서리가 둥근 직사각형 40"/>
          <p:cNvSpPr/>
          <p:nvPr/>
        </p:nvSpPr>
        <p:spPr>
          <a:xfrm>
            <a:off x="9842644" y="6043181"/>
            <a:ext cx="1152127" cy="503760"/>
          </a:xfrm>
          <a:prstGeom prst="roundRect">
            <a:avLst/>
          </a:prstGeom>
          <a:solidFill>
            <a:srgbClr val="C00000">
              <a:alpha val="13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2" name="직선 화살표 연결선 41"/>
          <p:cNvCxnSpPr/>
          <p:nvPr/>
        </p:nvCxnSpPr>
        <p:spPr>
          <a:xfrm flipH="1">
            <a:off x="10570345" y="3082718"/>
            <a:ext cx="504056" cy="36004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/>
          <p:cNvCxnSpPr/>
          <p:nvPr/>
        </p:nvCxnSpPr>
        <p:spPr>
          <a:xfrm>
            <a:off x="4367808" y="4109179"/>
            <a:ext cx="43204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/>
          <p:cNvCxnSpPr/>
          <p:nvPr/>
        </p:nvCxnSpPr>
        <p:spPr>
          <a:xfrm>
            <a:off x="-1227619" y="6104327"/>
            <a:ext cx="43204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직사각형 55"/>
          <p:cNvSpPr/>
          <p:nvPr/>
        </p:nvSpPr>
        <p:spPr>
          <a:xfrm>
            <a:off x="7152625" y="3596607"/>
            <a:ext cx="175721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smtClean="0">
                <a:sym typeface="Wingdings" panose="05000000000000000000" pitchFamily="2" charset="2"/>
              </a:rPr>
              <a:t>버튼의 오른쪽 여유 공간</a:t>
            </a:r>
            <a:endParaRPr lang="en-US" altLang="ko-KR" sz="1200" dirty="0" smtClean="0">
              <a:sym typeface="Wingdings" panose="05000000000000000000" pitchFamily="2" charset="2"/>
            </a:endParaRPr>
          </a:p>
          <a:p>
            <a:r>
              <a:rPr lang="en-US" altLang="ko-KR" sz="1200" dirty="0" smtClean="0">
                <a:sym typeface="Wingdings" panose="05000000000000000000" pitchFamily="2" charset="2"/>
              </a:rPr>
              <a:t>(</a:t>
            </a:r>
            <a:r>
              <a:rPr lang="en-US" altLang="ko-KR" sz="1200" dirty="0">
                <a:sym typeface="Wingdings" panose="05000000000000000000" pitchFamily="2" charset="2"/>
              </a:rPr>
              <a:t>available space) </a:t>
            </a:r>
            <a:endParaRPr lang="ko-KR" altLang="en-US" sz="1200" dirty="0"/>
          </a:p>
        </p:txBody>
      </p:sp>
      <p:cxnSp>
        <p:nvCxnSpPr>
          <p:cNvPr id="24" name="직선 화살표 연결선 23"/>
          <p:cNvCxnSpPr/>
          <p:nvPr/>
        </p:nvCxnSpPr>
        <p:spPr>
          <a:xfrm flipH="1">
            <a:off x="4601905" y="3009109"/>
            <a:ext cx="504056" cy="36004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모서리가 둥근 직사각형 13"/>
          <p:cNvSpPr/>
          <p:nvPr/>
        </p:nvSpPr>
        <p:spPr>
          <a:xfrm>
            <a:off x="3161434" y="2685369"/>
            <a:ext cx="1152127" cy="323740"/>
          </a:xfrm>
          <a:prstGeom prst="roundRect">
            <a:avLst/>
          </a:prstGeom>
          <a:solidFill>
            <a:srgbClr val="C00000">
              <a:alpha val="13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004666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01-3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연습문제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연습문제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1: </a:t>
            </a:r>
            <a:r>
              <a:rPr lang="ko-KR" altLang="en-US" dirty="0" smtClean="0">
                <a:sym typeface="Wingdings" panose="05000000000000000000" pitchFamily="2" charset="2"/>
              </a:rPr>
              <a:t>두 개의 버튼이 가까이 붙어서</a:t>
            </a:r>
            <a:r>
              <a:rPr lang="en-US" altLang="ko-KR" b="1" dirty="0" smtClean="0">
                <a:sym typeface="Wingdings" panose="05000000000000000000" pitchFamily="2" charset="2"/>
              </a:rPr>
              <a:t>, </a:t>
            </a:r>
            <a:r>
              <a:rPr lang="ko-KR" altLang="en-US" b="1" dirty="0" smtClean="0">
                <a:sym typeface="Wingdings" panose="05000000000000000000" pitchFamily="2" charset="2"/>
              </a:rPr>
              <a:t>화면 아래쪽으로 </a:t>
            </a:r>
            <a:r>
              <a:rPr lang="en-US" altLang="ko-KR" b="1" dirty="0">
                <a:sym typeface="Wingdings" panose="05000000000000000000" pitchFamily="2" charset="2"/>
              </a:rPr>
              <a:t>9</a:t>
            </a:r>
            <a:r>
              <a:rPr lang="en-US" altLang="ko-KR" b="1" dirty="0" smtClean="0">
                <a:sym typeface="Wingdings" panose="05000000000000000000" pitchFamily="2" charset="2"/>
              </a:rPr>
              <a:t>/10 </a:t>
            </a:r>
            <a:r>
              <a:rPr lang="ko-KR" altLang="en-US" b="1" dirty="0" smtClean="0">
                <a:sym typeface="Wingdings" panose="05000000000000000000" pitchFamily="2" charset="2"/>
              </a:rPr>
              <a:t>지점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b="1" dirty="0" smtClean="0">
                <a:sym typeface="Wingdings" panose="05000000000000000000" pitchFamily="2" charset="2"/>
              </a:rPr>
              <a:t>가운데 항상 </a:t>
            </a:r>
            <a:r>
              <a:rPr lang="ko-KR" altLang="en-US" dirty="0" smtClean="0">
                <a:sym typeface="Wingdings" panose="05000000000000000000" pitchFamily="2" charset="2"/>
              </a:rPr>
              <a:t>위치하게 하려고 합니다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이 문제는 코딩으로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즉 </a:t>
            </a:r>
            <a:r>
              <a:rPr lang="en-US" altLang="ko-KR" dirty="0" smtClean="0">
                <a:sym typeface="Wingdings" panose="05000000000000000000" pitchFamily="2" charset="2"/>
              </a:rPr>
              <a:t>activity_main.xml </a:t>
            </a:r>
            <a:r>
              <a:rPr lang="ko-KR" altLang="en-US" dirty="0" smtClean="0">
                <a:sym typeface="Wingdings" panose="05000000000000000000" pitchFamily="2" charset="2"/>
              </a:rPr>
              <a:t>파일을 편집하면서 레이아웃을 배우도록 하겠습니다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이러한 코딩이 익숙해지면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레이아웃을 코딩으로 만들어내고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디자인 화면은 출력 확인을 위해서 사용합니다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marL="0" indent="0">
              <a:buNone/>
            </a:pPr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51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4772" y="2044860"/>
            <a:ext cx="2248095" cy="392464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3920" y="3404444"/>
            <a:ext cx="4536504" cy="2579181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2839961" y="6070495"/>
            <a:ext cx="30444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Landscape Display Mode</a:t>
            </a:r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7134480" y="6084004"/>
            <a:ext cx="25619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Portrait Display Mode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60680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01-3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연습문제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연습문제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1: </a:t>
            </a:r>
            <a:r>
              <a:rPr lang="ko-KR" altLang="en-US" dirty="0" smtClean="0">
                <a:sym typeface="Wingdings" panose="05000000000000000000" pitchFamily="2" charset="2"/>
              </a:rPr>
              <a:t>두 개의 버튼이 가까이 붙어서</a:t>
            </a:r>
            <a:r>
              <a:rPr lang="en-US" altLang="ko-KR" b="1" dirty="0" smtClean="0">
                <a:sym typeface="Wingdings" panose="05000000000000000000" pitchFamily="2" charset="2"/>
              </a:rPr>
              <a:t>, </a:t>
            </a:r>
            <a:r>
              <a:rPr lang="ko-KR" altLang="en-US" b="1" dirty="0" smtClean="0">
                <a:sym typeface="Wingdings" panose="05000000000000000000" pitchFamily="2" charset="2"/>
              </a:rPr>
              <a:t>화면 아래쪽으로 </a:t>
            </a:r>
            <a:r>
              <a:rPr lang="en-US" altLang="ko-KR" b="1" dirty="0">
                <a:sym typeface="Wingdings" panose="05000000000000000000" pitchFamily="2" charset="2"/>
              </a:rPr>
              <a:t>9</a:t>
            </a:r>
            <a:r>
              <a:rPr lang="en-US" altLang="ko-KR" b="1" dirty="0" smtClean="0">
                <a:sym typeface="Wingdings" panose="05000000000000000000" pitchFamily="2" charset="2"/>
              </a:rPr>
              <a:t>/10 </a:t>
            </a:r>
            <a:r>
              <a:rPr lang="ko-KR" altLang="en-US" b="1" dirty="0" smtClean="0">
                <a:sym typeface="Wingdings" panose="05000000000000000000" pitchFamily="2" charset="2"/>
              </a:rPr>
              <a:t>지점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b="1" dirty="0" smtClean="0">
                <a:sym typeface="Wingdings" panose="05000000000000000000" pitchFamily="2" charset="2"/>
              </a:rPr>
              <a:t>가운데 항상 </a:t>
            </a:r>
            <a:r>
              <a:rPr lang="ko-KR" altLang="en-US" dirty="0" smtClean="0">
                <a:sym typeface="Wingdings" panose="05000000000000000000" pitchFamily="2" charset="2"/>
              </a:rPr>
              <a:t>위치하게 하려고 합니다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1: </a:t>
            </a:r>
            <a:r>
              <a:rPr lang="ko-KR" altLang="en-US" dirty="0" smtClean="0">
                <a:sym typeface="Wingdings" panose="05000000000000000000" pitchFamily="2" charset="2"/>
              </a:rPr>
              <a:t>다음과 같이 안스 화면을 구성하고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디자인 화면은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Landscape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모드 설정하십시오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[OK]</a:t>
            </a:r>
            <a:r>
              <a:rPr lang="ko-KR" altLang="en-US" dirty="0" smtClean="0">
                <a:sym typeface="Wingdings" panose="05000000000000000000" pitchFamily="2" charset="2"/>
              </a:rPr>
              <a:t>버튼을 가운데에 배치하고</a:t>
            </a:r>
            <a:r>
              <a:rPr lang="en-US" altLang="ko-KR" dirty="0" smtClean="0">
                <a:sym typeface="Wingdings" panose="05000000000000000000" pitchFamily="2" charset="2"/>
              </a:rPr>
              <a:t>, id</a:t>
            </a:r>
            <a:r>
              <a:rPr lang="ko-KR" altLang="en-US" dirty="0" smtClean="0">
                <a:sym typeface="Wingdings" panose="05000000000000000000" pitchFamily="2" charset="2"/>
              </a:rPr>
              <a:t>는 </a:t>
            </a:r>
            <a:r>
              <a:rPr lang="en-US" altLang="ko-KR" b="1" dirty="0" err="1" smtClean="0">
                <a:sym typeface="Wingdings" panose="05000000000000000000" pitchFamily="2" charset="2"/>
              </a:rPr>
              <a:t>button_ok</a:t>
            </a:r>
            <a:r>
              <a:rPr lang="en-US" altLang="ko-KR" dirty="0" smtClean="0">
                <a:sym typeface="Wingdings" panose="05000000000000000000" pitchFamily="2" charset="2"/>
              </a:rPr>
              <a:t>, text</a:t>
            </a:r>
            <a:r>
              <a:rPr lang="ko-KR" altLang="en-US" dirty="0" smtClean="0">
                <a:sym typeface="Wingdings" panose="05000000000000000000" pitchFamily="2" charset="2"/>
              </a:rPr>
              <a:t>의 </a:t>
            </a:r>
            <a:r>
              <a:rPr lang="en-US" altLang="ko-KR" dirty="0" smtClean="0">
                <a:sym typeface="Wingdings" panose="05000000000000000000" pitchFamily="2" charset="2"/>
              </a:rPr>
              <a:t>key=</a:t>
            </a:r>
            <a:r>
              <a:rPr lang="en-US" altLang="ko-KR" b="1" dirty="0" smtClean="0">
                <a:sym typeface="Wingdings" panose="05000000000000000000" pitchFamily="2" charset="2"/>
              </a:rPr>
              <a:t>OK</a:t>
            </a:r>
            <a:r>
              <a:rPr lang="en-US" altLang="ko-KR" dirty="0" smtClean="0">
                <a:sym typeface="Wingdings" panose="05000000000000000000" pitchFamily="2" charset="2"/>
              </a:rPr>
              <a:t>, value=</a:t>
            </a:r>
            <a:r>
              <a:rPr lang="en-US" altLang="ko-KR" b="1" dirty="0" smtClean="0">
                <a:sym typeface="Wingdings" panose="05000000000000000000" pitchFamily="2" charset="2"/>
              </a:rPr>
              <a:t>OK</a:t>
            </a:r>
            <a:r>
              <a:rPr lang="ko-KR" altLang="en-US" dirty="0" smtClean="0">
                <a:sym typeface="Wingdings" panose="05000000000000000000" pitchFamily="2" charset="2"/>
              </a:rPr>
              <a:t>로 설정합니다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52</a:t>
            </a:fld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392" y="1881930"/>
            <a:ext cx="9107611" cy="4654424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1199456" y="3645024"/>
            <a:ext cx="2160240" cy="144016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1199456" y="4077072"/>
            <a:ext cx="2160240" cy="16817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7939730" y="3527430"/>
            <a:ext cx="1396630" cy="52322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4655840" y="2204864"/>
            <a:ext cx="288032" cy="288032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6414310" y="1215305"/>
            <a:ext cx="3354098" cy="31799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꺾인 연결선 15"/>
          <p:cNvCxnSpPr>
            <a:stCxn id="14" idx="3"/>
            <a:endCxn id="10" idx="3"/>
          </p:cNvCxnSpPr>
          <p:nvPr/>
        </p:nvCxnSpPr>
        <p:spPr>
          <a:xfrm flipH="1">
            <a:off x="4943872" y="1374300"/>
            <a:ext cx="4824536" cy="974580"/>
          </a:xfrm>
          <a:prstGeom prst="bentConnector3">
            <a:avLst>
              <a:gd name="adj1" fmla="val -4738"/>
            </a:avLst>
          </a:prstGeom>
          <a:ln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9996698" y="3527430"/>
            <a:ext cx="1798890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C00000"/>
            </a:solidFill>
          </a:ln>
        </p:spPr>
        <p:txBody>
          <a:bodyPr wrap="none">
            <a:spAutoFit/>
          </a:bodyPr>
          <a:lstStyle/>
          <a:p>
            <a:r>
              <a:rPr lang="en-US" altLang="ko-KR" sz="1400" dirty="0" smtClean="0"/>
              <a:t>Pick a resource</a:t>
            </a:r>
          </a:p>
          <a:p>
            <a:r>
              <a:rPr lang="ko-KR" altLang="en-US" sz="1400" dirty="0" smtClean="0"/>
              <a:t>버튼을 사용하십시오</a:t>
            </a:r>
            <a:r>
              <a:rPr lang="en-US" altLang="ko-KR" sz="1400" dirty="0" smtClean="0"/>
              <a:t>.</a:t>
            </a:r>
            <a:endParaRPr lang="ko-KR" altLang="en-US" sz="1400" dirty="0"/>
          </a:p>
        </p:txBody>
      </p:sp>
      <p:sp>
        <p:nvSpPr>
          <p:cNvPr id="22" name="모서리가 둥근 직사각형 21"/>
          <p:cNvSpPr/>
          <p:nvPr/>
        </p:nvSpPr>
        <p:spPr>
          <a:xfrm>
            <a:off x="9408368" y="3645024"/>
            <a:ext cx="288032" cy="288032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6077156" y="1563940"/>
            <a:ext cx="4411332" cy="31799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꺾인 연결선 24"/>
          <p:cNvCxnSpPr>
            <a:stCxn id="23" idx="3"/>
            <a:endCxn id="21" idx="0"/>
          </p:cNvCxnSpPr>
          <p:nvPr/>
        </p:nvCxnSpPr>
        <p:spPr>
          <a:xfrm>
            <a:off x="10488488" y="1722935"/>
            <a:ext cx="407655" cy="1804495"/>
          </a:xfrm>
          <a:prstGeom prst="bentConnector2">
            <a:avLst/>
          </a:prstGeom>
          <a:ln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>
            <a:stCxn id="21" idx="1"/>
            <a:endCxn id="22" idx="3"/>
          </p:cNvCxnSpPr>
          <p:nvPr/>
        </p:nvCxnSpPr>
        <p:spPr>
          <a:xfrm flipH="1">
            <a:off x="9696400" y="3789040"/>
            <a:ext cx="300298" cy="0"/>
          </a:xfrm>
          <a:prstGeom prst="straightConnector1">
            <a:avLst/>
          </a:prstGeom>
          <a:ln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7532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01-3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연습문제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2: </a:t>
            </a:r>
            <a:r>
              <a:rPr lang="en-US" altLang="ko-KR" dirty="0" smtClean="0">
                <a:sym typeface="Wingdings" panose="05000000000000000000" pitchFamily="2" charset="2"/>
              </a:rPr>
              <a:t>[OK]</a:t>
            </a:r>
            <a:r>
              <a:rPr lang="ko-KR" altLang="en-US" dirty="0" smtClean="0">
                <a:sym typeface="Wingdings" panose="05000000000000000000" pitchFamily="2" charset="2"/>
              </a:rPr>
              <a:t>버튼의 </a:t>
            </a:r>
            <a:r>
              <a:rPr lang="en-US" altLang="ko-KR" dirty="0" smtClean="0">
                <a:sym typeface="Wingdings" panose="05000000000000000000" pitchFamily="2" charset="2"/>
              </a:rPr>
              <a:t>xml</a:t>
            </a:r>
            <a:r>
              <a:rPr lang="ko-KR" altLang="en-US" dirty="0" smtClean="0">
                <a:sym typeface="Wingdings" panose="05000000000000000000" pitchFamily="2" charset="2"/>
              </a:rPr>
              <a:t>코드를 참고하여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en-US" altLang="ko-KR" dirty="0">
                <a:sym typeface="Wingdings" panose="05000000000000000000" pitchFamily="2" charset="2"/>
              </a:rPr>
              <a:t>[Cancel]</a:t>
            </a:r>
            <a:r>
              <a:rPr lang="ko-KR" altLang="en-US" dirty="0">
                <a:sym typeface="Wingdings" panose="05000000000000000000" pitchFamily="2" charset="2"/>
              </a:rPr>
              <a:t>버튼을</a:t>
            </a:r>
            <a:r>
              <a:rPr lang="ko-KR" altLang="en-US" dirty="0" smtClean="0">
                <a:sym typeface="Wingdings" panose="05000000000000000000" pitchFamily="2" charset="2"/>
              </a:rPr>
              <a:t> 직접 입력하여 만들어 봅니다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[OK]</a:t>
            </a:r>
            <a:r>
              <a:rPr lang="ko-KR" altLang="en-US" dirty="0" smtClean="0">
                <a:sym typeface="Wingdings" panose="05000000000000000000" pitchFamily="2" charset="2"/>
              </a:rPr>
              <a:t>버튼 코드가 끝나는데 새롭게 </a:t>
            </a:r>
            <a:r>
              <a:rPr lang="en-US" altLang="ko-KR" b="1" dirty="0" smtClean="0">
                <a:sym typeface="Wingdings" panose="05000000000000000000" pitchFamily="2" charset="2"/>
              </a:rPr>
              <a:t>&lt;Button      </a:t>
            </a:r>
            <a:r>
              <a:rPr lang="ko-KR" altLang="en-US" b="1" dirty="0" smtClean="0">
                <a:sym typeface="Wingdings" panose="05000000000000000000" pitchFamily="2" charset="2"/>
              </a:rPr>
              <a:t>까지 입력하고 </a:t>
            </a:r>
            <a:r>
              <a:rPr lang="en-US" altLang="ko-KR" b="1" dirty="0" smtClean="0">
                <a:sym typeface="Wingdings" panose="05000000000000000000" pitchFamily="2" charset="2"/>
              </a:rPr>
              <a:t>Enter</a:t>
            </a:r>
            <a:r>
              <a:rPr lang="ko-KR" altLang="en-US" b="1" dirty="0" smtClean="0">
                <a:sym typeface="Wingdings" panose="05000000000000000000" pitchFamily="2" charset="2"/>
              </a:rPr>
              <a:t>를 입력하면</a:t>
            </a:r>
            <a:r>
              <a:rPr lang="en-US" altLang="ko-KR" b="1" dirty="0" smtClean="0">
                <a:sym typeface="Wingdings" panose="05000000000000000000" pitchFamily="2" charset="2"/>
              </a:rPr>
              <a:t>, </a:t>
            </a:r>
            <a:r>
              <a:rPr lang="ko-KR" altLang="en-US" b="1" dirty="0" smtClean="0">
                <a:sym typeface="Wingdings" panose="05000000000000000000" pitchFamily="2" charset="2"/>
              </a:rPr>
              <a:t>무엇을 입력할지 묻습니다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Code AutoComplete</a:t>
            </a:r>
            <a:r>
              <a:rPr lang="ko-KR" altLang="en-US" dirty="0" smtClean="0">
                <a:sym typeface="Wingdings" panose="05000000000000000000" pitchFamily="2" charset="2"/>
              </a:rPr>
              <a:t>를 이용하면 빠르게 입력할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키워드를 입력해보세요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예를 들면</a:t>
            </a:r>
            <a:r>
              <a:rPr lang="en-US" altLang="ko-KR" dirty="0" smtClean="0">
                <a:sym typeface="Wingdings" panose="05000000000000000000" pitchFamily="2" charset="2"/>
              </a:rPr>
              <a:t>, id, height, width</a:t>
            </a:r>
            <a:r>
              <a:rPr lang="ko-KR" altLang="en-US" dirty="0" smtClean="0">
                <a:sym typeface="Wingdings" panose="05000000000000000000" pitchFamily="2" charset="2"/>
              </a:rPr>
              <a:t>등 입니다</a:t>
            </a:r>
            <a:r>
              <a:rPr lang="en-US" altLang="ko-KR" dirty="0" smtClean="0">
                <a:sym typeface="Wingdings" panose="05000000000000000000" pitchFamily="2" charset="2"/>
              </a:rPr>
              <a:t>.   </a:t>
            </a: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53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440" y="2276872"/>
            <a:ext cx="3635055" cy="3086367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960449" y="4221088"/>
            <a:ext cx="3178201" cy="80234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5253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01-3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연습문제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3: </a:t>
            </a:r>
            <a:r>
              <a:rPr lang="en-US" altLang="ko-KR" dirty="0" smtClean="0">
                <a:sym typeface="Wingdings" panose="05000000000000000000" pitchFamily="2" charset="2"/>
              </a:rPr>
              <a:t>[Cancel</a:t>
            </a:r>
            <a:r>
              <a:rPr lang="en-US" altLang="ko-KR" dirty="0">
                <a:sym typeface="Wingdings" panose="05000000000000000000" pitchFamily="2" charset="2"/>
              </a:rPr>
              <a:t>]</a:t>
            </a:r>
            <a:r>
              <a:rPr lang="ko-KR" altLang="en-US" dirty="0">
                <a:sym typeface="Wingdings" panose="05000000000000000000" pitchFamily="2" charset="2"/>
              </a:rPr>
              <a:t>버튼의 </a:t>
            </a:r>
            <a:r>
              <a:rPr lang="en-US" altLang="ko-KR" dirty="0">
                <a:sym typeface="Wingdings" panose="05000000000000000000" pitchFamily="2" charset="2"/>
              </a:rPr>
              <a:t>text</a:t>
            </a:r>
            <a:r>
              <a:rPr lang="ko-KR" altLang="en-US" dirty="0">
                <a:sym typeface="Wingdings" panose="05000000000000000000" pitchFamily="2" charset="2"/>
              </a:rPr>
              <a:t>를 설정하기 위해 </a:t>
            </a:r>
            <a:r>
              <a:rPr lang="en-US" altLang="ko-KR" dirty="0">
                <a:sym typeface="Wingdings" panose="05000000000000000000" pitchFamily="2" charset="2"/>
              </a:rPr>
              <a:t>string.xml</a:t>
            </a:r>
            <a:r>
              <a:rPr lang="ko-KR" altLang="en-US" dirty="0">
                <a:sym typeface="Wingdings" panose="05000000000000000000" pitchFamily="2" charset="2"/>
              </a:rPr>
              <a:t>파일을 </a:t>
            </a:r>
            <a:r>
              <a:rPr lang="en-US" altLang="ko-KR" dirty="0">
                <a:sym typeface="Wingdings" panose="05000000000000000000" pitchFamily="2" charset="2"/>
              </a:rPr>
              <a:t>Project</a:t>
            </a:r>
            <a:r>
              <a:rPr lang="ko-KR" altLang="en-US" dirty="0">
                <a:sym typeface="Wingdings" panose="05000000000000000000" pitchFamily="2" charset="2"/>
              </a:rPr>
              <a:t>창에서 찾아가보세요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br>
              <a:rPr lang="en-US" altLang="ko-KR" dirty="0">
                <a:sym typeface="Wingdings" panose="05000000000000000000" pitchFamily="2" charset="2"/>
              </a:rPr>
            </a:br>
            <a:r>
              <a:rPr lang="en-US" altLang="ko-KR" b="1" dirty="0">
                <a:sym typeface="Wingdings" panose="05000000000000000000" pitchFamily="2" charset="2"/>
              </a:rPr>
              <a:t>[app][res][values]string.xml </a:t>
            </a:r>
            <a:r>
              <a:rPr lang="ko-KR" altLang="en-US" dirty="0">
                <a:sym typeface="Wingdings" panose="05000000000000000000" pitchFamily="2" charset="2"/>
              </a:rPr>
              <a:t>을 </a:t>
            </a:r>
            <a:r>
              <a:rPr lang="ko-KR" altLang="en-US" dirty="0" smtClean="0">
                <a:sym typeface="Wingdings" panose="05000000000000000000" pitchFamily="2" charset="2"/>
              </a:rPr>
              <a:t>찾아 더블 클릭하여 편집 창을 여십시오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>[</a:t>
            </a:r>
            <a:r>
              <a:rPr lang="en-US" altLang="ko-KR" dirty="0">
                <a:sym typeface="Wingdings" panose="05000000000000000000" pitchFamily="2" charset="2"/>
              </a:rPr>
              <a:t>OK]</a:t>
            </a:r>
            <a:r>
              <a:rPr lang="ko-KR" altLang="en-US" dirty="0">
                <a:sym typeface="Wingdings" panose="05000000000000000000" pitchFamily="2" charset="2"/>
              </a:rPr>
              <a:t>참조해서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en-US" altLang="ko-KR" b="1" dirty="0" smtClean="0">
                <a:sym typeface="Wingdings" panose="05000000000000000000" pitchFamily="2" charset="2"/>
              </a:rPr>
              <a:t>"Cancel"</a:t>
            </a:r>
            <a:r>
              <a:rPr lang="ko-KR" altLang="en-US" dirty="0" smtClean="0">
                <a:sym typeface="Wingdings" panose="05000000000000000000" pitchFamily="2" charset="2"/>
              </a:rPr>
              <a:t>과 </a:t>
            </a:r>
            <a:r>
              <a:rPr lang="en-US" altLang="ko-KR" b="1" dirty="0" smtClean="0">
                <a:sym typeface="Wingdings" panose="05000000000000000000" pitchFamily="2" charset="2"/>
              </a:rPr>
              <a:t>"Help"</a:t>
            </a:r>
            <a:r>
              <a:rPr lang="ko-KR" altLang="en-US" dirty="0" smtClean="0">
                <a:sym typeface="Wingdings" panose="05000000000000000000" pitchFamily="2" charset="2"/>
              </a:rPr>
              <a:t>를 </a:t>
            </a:r>
            <a:r>
              <a:rPr lang="ko-KR" altLang="en-US" dirty="0">
                <a:sym typeface="Wingdings" panose="05000000000000000000" pitchFamily="2" charset="2"/>
              </a:rPr>
              <a:t>추가해 보십시오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다시 </a:t>
            </a:r>
            <a:r>
              <a:rPr lang="en-US" altLang="ko-KR" dirty="0" smtClean="0">
                <a:sym typeface="Wingdings" panose="05000000000000000000" pitchFamily="2" charset="2"/>
              </a:rPr>
              <a:t>activity_main.xml</a:t>
            </a:r>
            <a:r>
              <a:rPr lang="ko-KR" altLang="en-US" dirty="0" smtClean="0">
                <a:sym typeface="Wingdings" panose="05000000000000000000" pitchFamily="2" charset="2"/>
              </a:rPr>
              <a:t>파일로 돌아와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text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입력하면</a:t>
            </a:r>
            <a:r>
              <a:rPr lang="en-US" altLang="ko-KR" dirty="0" smtClean="0">
                <a:sym typeface="Wingdings" panose="05000000000000000000" pitchFamily="2" charset="2"/>
              </a:rPr>
              <a:t>, list</a:t>
            </a:r>
            <a:r>
              <a:rPr lang="ko-KR" altLang="en-US" dirty="0" smtClean="0">
                <a:sym typeface="Wingdings" panose="05000000000000000000" pitchFamily="2" charset="2"/>
              </a:rPr>
              <a:t>가 나오면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en-US" altLang="ko-KR" b="1" dirty="0" smtClean="0">
                <a:sym typeface="Wingdings" panose="05000000000000000000" pitchFamily="2" charset="2"/>
              </a:rPr>
              <a:t>Cancel</a:t>
            </a:r>
            <a:r>
              <a:rPr lang="ko-KR" altLang="en-US" dirty="0" smtClean="0">
                <a:sym typeface="Wingdings" panose="05000000000000000000" pitchFamily="2" charset="2"/>
              </a:rPr>
              <a:t>을 선택하십시오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54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100" y="2140187"/>
            <a:ext cx="7018628" cy="2872989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2966871" y="2932275"/>
            <a:ext cx="3096344" cy="576064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3647729" y="2116854"/>
            <a:ext cx="864096" cy="311366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1904" y="4221088"/>
            <a:ext cx="6721422" cy="2415749"/>
          </a:xfrm>
          <a:prstGeom prst="rect">
            <a:avLst/>
          </a:prstGeom>
        </p:spPr>
      </p:pic>
      <p:sp>
        <p:nvSpPr>
          <p:cNvPr id="10" name="모서리가 둥근 직사각형 9"/>
          <p:cNvSpPr/>
          <p:nvPr/>
        </p:nvSpPr>
        <p:spPr>
          <a:xfrm>
            <a:off x="5591944" y="6093296"/>
            <a:ext cx="2088232" cy="223355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9264352" y="4901498"/>
            <a:ext cx="864096" cy="327702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4727848" y="1664945"/>
            <a:ext cx="5328592" cy="451908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꺾인 연결선 13"/>
          <p:cNvCxnSpPr>
            <a:stCxn id="12" idx="3"/>
            <a:endCxn id="10" idx="3"/>
          </p:cNvCxnSpPr>
          <p:nvPr/>
        </p:nvCxnSpPr>
        <p:spPr>
          <a:xfrm flipH="1">
            <a:off x="7680176" y="1890899"/>
            <a:ext cx="2376264" cy="4314075"/>
          </a:xfrm>
          <a:prstGeom prst="bentConnector3">
            <a:avLst>
              <a:gd name="adj1" fmla="val -9620"/>
            </a:avLst>
          </a:prstGeom>
          <a:ln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3313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01-3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연습문제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4: </a:t>
            </a:r>
            <a:r>
              <a:rPr lang="en-US" altLang="ko-KR" dirty="0" smtClean="0">
                <a:sym typeface="Wingdings" panose="05000000000000000000" pitchFamily="2" charset="2"/>
              </a:rPr>
              <a:t>[Cancel</a:t>
            </a:r>
            <a:r>
              <a:rPr lang="en-US" altLang="ko-KR" dirty="0">
                <a:sym typeface="Wingdings" panose="05000000000000000000" pitchFamily="2" charset="2"/>
              </a:rPr>
              <a:t>]</a:t>
            </a:r>
            <a:r>
              <a:rPr lang="ko-KR" altLang="en-US" dirty="0" smtClean="0">
                <a:sym typeface="Wingdings" panose="05000000000000000000" pitchFamily="2" charset="2"/>
              </a:rPr>
              <a:t>버튼을 </a:t>
            </a:r>
            <a:r>
              <a:rPr lang="en-US" altLang="ko-KR" dirty="0" smtClean="0">
                <a:sym typeface="Wingdings" panose="05000000000000000000" pitchFamily="2" charset="2"/>
              </a:rPr>
              <a:t>[OK]</a:t>
            </a:r>
            <a:r>
              <a:rPr lang="ko-KR" altLang="en-US" dirty="0" smtClean="0">
                <a:sym typeface="Wingdings" panose="05000000000000000000" pitchFamily="2" charset="2"/>
              </a:rPr>
              <a:t>버튼 오른쪽에 배치하는 </a:t>
            </a:r>
            <a:r>
              <a:rPr lang="en-US" altLang="ko-KR" dirty="0" smtClean="0">
                <a:sym typeface="Wingdings" panose="05000000000000000000" pitchFamily="2" charset="2"/>
              </a:rPr>
              <a:t>xml</a:t>
            </a:r>
            <a:r>
              <a:rPr lang="ko-KR" altLang="en-US" dirty="0" smtClean="0">
                <a:sym typeface="Wingdings" panose="05000000000000000000" pitchFamily="2" charset="2"/>
              </a:rPr>
              <a:t>코드를 작성하면서 디자인을 관찰하십시오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[Cancel]</a:t>
            </a:r>
            <a:r>
              <a:rPr lang="ko-KR" altLang="en-US" dirty="0" smtClean="0">
                <a:sym typeface="Wingdings" panose="05000000000000000000" pitchFamily="2" charset="2"/>
              </a:rPr>
              <a:t>의 </a:t>
            </a:r>
            <a:r>
              <a:rPr lang="en-US" altLang="ko-KR" dirty="0" smtClean="0">
                <a:sym typeface="Wingdings" panose="05000000000000000000" pitchFamily="2" charset="2"/>
              </a:rPr>
              <a:t>Start</a:t>
            </a:r>
            <a:r>
              <a:rPr lang="ko-KR" altLang="en-US" dirty="0" smtClean="0">
                <a:sym typeface="Wingdings" panose="05000000000000000000" pitchFamily="2" charset="2"/>
              </a:rPr>
              <a:t>를 </a:t>
            </a:r>
            <a:r>
              <a:rPr lang="en-US" altLang="ko-KR" dirty="0" smtClean="0">
                <a:sym typeface="Wingdings" panose="05000000000000000000" pitchFamily="2" charset="2"/>
              </a:rPr>
              <a:t>[OK]</a:t>
            </a:r>
            <a:r>
              <a:rPr lang="ko-KR" altLang="en-US" dirty="0" smtClean="0">
                <a:sym typeface="Wingdings" panose="05000000000000000000" pitchFamily="2" charset="2"/>
              </a:rPr>
              <a:t>의 </a:t>
            </a:r>
            <a:r>
              <a:rPr lang="en-US" altLang="ko-KR" dirty="0" smtClean="0">
                <a:sym typeface="Wingdings" panose="05000000000000000000" pitchFamily="2" charset="2"/>
              </a:rPr>
              <a:t>End</a:t>
            </a:r>
            <a:r>
              <a:rPr lang="ko-KR" altLang="en-US" dirty="0" smtClean="0">
                <a:sym typeface="Wingdings" panose="05000000000000000000" pitchFamily="2" charset="2"/>
              </a:rPr>
              <a:t>에 </a:t>
            </a:r>
            <a:r>
              <a:rPr lang="en-US" altLang="ko-KR" dirty="0" smtClean="0">
                <a:sym typeface="Wingdings" panose="05000000000000000000" pitchFamily="2" charset="2"/>
              </a:rPr>
              <a:t>constraint</a:t>
            </a:r>
            <a:r>
              <a:rPr lang="ko-KR" altLang="en-US" dirty="0" smtClean="0">
                <a:sym typeface="Wingdings" panose="05000000000000000000" pitchFamily="2" charset="2"/>
              </a:rPr>
              <a:t>을 설정합니다</a:t>
            </a:r>
            <a:r>
              <a:rPr lang="en-US" altLang="ko-KR" dirty="0" smtClean="0">
                <a:sym typeface="Wingdings" panose="05000000000000000000" pitchFamily="2" charset="2"/>
              </a:rPr>
              <a:t>.     </a:t>
            </a:r>
            <a:r>
              <a:rPr lang="en-US" altLang="ko-KR" dirty="0" err="1" smtClean="0">
                <a:latin typeface="Consolas" panose="020B0609020204030204" pitchFamily="49" charset="0"/>
                <a:sym typeface="Wingdings" panose="05000000000000000000" pitchFamily="2" charset="2"/>
              </a:rPr>
              <a:t>Start_toEndOf</a:t>
            </a:r>
            <a:r>
              <a:rPr lang="en-US" altLang="ko-KR" dirty="0" smtClean="0">
                <a:latin typeface="Consolas" panose="020B0609020204030204" pitchFamily="49" charset="0"/>
                <a:sym typeface="Wingdings" panose="05000000000000000000" pitchFamily="2" charset="2"/>
              </a:rPr>
              <a:t>="@+id/</a:t>
            </a:r>
            <a:r>
              <a:rPr lang="en-US" altLang="ko-KR" dirty="0" err="1" smtClean="0">
                <a:latin typeface="Consolas" panose="020B0609020204030204" pitchFamily="49" charset="0"/>
                <a:sym typeface="Wingdings" panose="05000000000000000000" pitchFamily="2" charset="2"/>
              </a:rPr>
              <a:t>button_ok</a:t>
            </a:r>
            <a:r>
              <a:rPr lang="en-US" altLang="ko-KR" dirty="0" smtClean="0">
                <a:latin typeface="Consolas" panose="020B0609020204030204" pitchFamily="49" charset="0"/>
                <a:sym typeface="Wingdings" panose="05000000000000000000" pitchFamily="2" charset="2"/>
              </a:rPr>
              <a:t>"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[Cancel]</a:t>
            </a:r>
            <a:r>
              <a:rPr lang="ko-KR" altLang="en-US" dirty="0" smtClean="0">
                <a:sym typeface="Wingdings" panose="05000000000000000000" pitchFamily="2" charset="2"/>
              </a:rPr>
              <a:t>의 </a:t>
            </a:r>
            <a:r>
              <a:rPr lang="en-US" altLang="ko-KR" dirty="0" smtClean="0">
                <a:sym typeface="Wingdings" panose="05000000000000000000" pitchFamily="2" charset="2"/>
              </a:rPr>
              <a:t>End</a:t>
            </a:r>
            <a:r>
              <a:rPr lang="ko-KR" altLang="en-US" dirty="0" smtClean="0">
                <a:sym typeface="Wingdings" panose="05000000000000000000" pitchFamily="2" charset="2"/>
              </a:rPr>
              <a:t>를 </a:t>
            </a:r>
            <a:r>
              <a:rPr lang="en-US" altLang="ko-KR" dirty="0" smtClean="0">
                <a:sym typeface="Wingdings" panose="05000000000000000000" pitchFamily="2" charset="2"/>
              </a:rPr>
              <a:t>parent</a:t>
            </a:r>
            <a:r>
              <a:rPr lang="ko-KR" altLang="en-US" dirty="0" smtClean="0">
                <a:sym typeface="Wingdings" panose="05000000000000000000" pitchFamily="2" charset="2"/>
              </a:rPr>
              <a:t>의 </a:t>
            </a:r>
            <a:r>
              <a:rPr lang="en-US" altLang="ko-KR" dirty="0" smtClean="0">
                <a:sym typeface="Wingdings" panose="05000000000000000000" pitchFamily="2" charset="2"/>
              </a:rPr>
              <a:t>End</a:t>
            </a:r>
            <a:r>
              <a:rPr lang="ko-KR" altLang="en-US" dirty="0" smtClean="0">
                <a:sym typeface="Wingdings" panose="05000000000000000000" pitchFamily="2" charset="2"/>
              </a:rPr>
              <a:t>에 </a:t>
            </a:r>
            <a:r>
              <a:rPr lang="en-US" altLang="ko-KR" dirty="0" smtClean="0">
                <a:sym typeface="Wingdings" panose="05000000000000000000" pitchFamily="2" charset="2"/>
              </a:rPr>
              <a:t>constraint</a:t>
            </a:r>
            <a:r>
              <a:rPr lang="ko-KR" altLang="en-US" dirty="0" smtClean="0">
                <a:sym typeface="Wingdings" panose="05000000000000000000" pitchFamily="2" charset="2"/>
              </a:rPr>
              <a:t>를 설정합니다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  <a:r>
              <a:rPr lang="en-US" altLang="ko-KR" dirty="0" err="1" smtClean="0">
                <a:latin typeface="Consolas" panose="020B0609020204030204" pitchFamily="49" charset="0"/>
                <a:sym typeface="Wingdings" panose="05000000000000000000" pitchFamily="2" charset="2"/>
              </a:rPr>
              <a:t>End_toEndOf</a:t>
            </a:r>
            <a:r>
              <a:rPr lang="en-US" altLang="ko-KR" dirty="0" smtClean="0">
                <a:latin typeface="Consolas" panose="020B0609020204030204" pitchFamily="49" charset="0"/>
                <a:sym typeface="Wingdings" panose="05000000000000000000" pitchFamily="2" charset="2"/>
              </a:rPr>
              <a:t>="parent"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[Cancel]</a:t>
            </a:r>
            <a:r>
              <a:rPr lang="ko-KR" altLang="en-US" dirty="0" smtClean="0">
                <a:sym typeface="Wingdings" panose="05000000000000000000" pitchFamily="2" charset="2"/>
              </a:rPr>
              <a:t>의 </a:t>
            </a:r>
            <a:r>
              <a:rPr lang="en-US" altLang="ko-KR" dirty="0" smtClean="0">
                <a:sym typeface="Wingdings" panose="05000000000000000000" pitchFamily="2" charset="2"/>
              </a:rPr>
              <a:t>Bottom</a:t>
            </a:r>
            <a:r>
              <a:rPr lang="ko-KR" altLang="en-US" dirty="0" smtClean="0">
                <a:sym typeface="Wingdings" panose="05000000000000000000" pitchFamily="2" charset="2"/>
              </a:rPr>
              <a:t>을 </a:t>
            </a:r>
            <a:r>
              <a:rPr lang="en-US" altLang="ko-KR" dirty="0" smtClean="0">
                <a:sym typeface="Wingdings" panose="05000000000000000000" pitchFamily="2" charset="2"/>
              </a:rPr>
              <a:t>parent</a:t>
            </a:r>
            <a:r>
              <a:rPr lang="ko-KR" altLang="en-US" dirty="0" smtClean="0">
                <a:sym typeface="Wingdings" panose="05000000000000000000" pitchFamily="2" charset="2"/>
              </a:rPr>
              <a:t>의 </a:t>
            </a:r>
            <a:r>
              <a:rPr lang="en-US" altLang="ko-KR" dirty="0" smtClean="0">
                <a:sym typeface="Wingdings" panose="05000000000000000000" pitchFamily="2" charset="2"/>
              </a:rPr>
              <a:t>Bottom</a:t>
            </a:r>
            <a:r>
              <a:rPr lang="ko-KR" altLang="en-US" dirty="0" smtClean="0">
                <a:sym typeface="Wingdings" panose="05000000000000000000" pitchFamily="2" charset="2"/>
              </a:rPr>
              <a:t>에 </a:t>
            </a:r>
            <a:r>
              <a:rPr lang="en-US" altLang="ko-KR" dirty="0" smtClean="0">
                <a:sym typeface="Wingdings" panose="05000000000000000000" pitchFamily="2" charset="2"/>
              </a:rPr>
              <a:t>constraint</a:t>
            </a:r>
            <a:r>
              <a:rPr lang="ko-KR" altLang="en-US" dirty="0" smtClean="0">
                <a:sym typeface="Wingdings" panose="05000000000000000000" pitchFamily="2" charset="2"/>
              </a:rPr>
              <a:t>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en-US" altLang="ko-KR" dirty="0" err="1">
                <a:latin typeface="Consolas" panose="020B0609020204030204" pitchFamily="49" charset="0"/>
                <a:sym typeface="Wingdings" panose="05000000000000000000" pitchFamily="2" charset="2"/>
              </a:rPr>
              <a:t>Bottom_toBottomOf</a:t>
            </a:r>
            <a:r>
              <a:rPr lang="en-US" altLang="ko-KR" dirty="0">
                <a:latin typeface="Consolas" panose="020B0609020204030204" pitchFamily="49" charset="0"/>
                <a:sym typeface="Wingdings" panose="05000000000000000000" pitchFamily="2" charset="2"/>
              </a:rPr>
              <a:t>="parent"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[Cancel]</a:t>
            </a:r>
            <a:r>
              <a:rPr lang="ko-KR" altLang="en-US" dirty="0" smtClean="0">
                <a:sym typeface="Wingdings" panose="05000000000000000000" pitchFamily="2" charset="2"/>
              </a:rPr>
              <a:t>의 </a:t>
            </a:r>
            <a:r>
              <a:rPr lang="en-US" altLang="ko-KR" dirty="0" smtClean="0">
                <a:sym typeface="Wingdings" panose="05000000000000000000" pitchFamily="2" charset="2"/>
              </a:rPr>
              <a:t>Top</a:t>
            </a:r>
            <a:r>
              <a:rPr lang="ko-KR" altLang="en-US" dirty="0" smtClean="0">
                <a:sym typeface="Wingdings" panose="05000000000000000000" pitchFamily="2" charset="2"/>
              </a:rPr>
              <a:t>을 </a:t>
            </a:r>
            <a:r>
              <a:rPr lang="en-US" altLang="ko-KR" dirty="0" smtClean="0">
                <a:sym typeface="Wingdings" panose="05000000000000000000" pitchFamily="2" charset="2"/>
              </a:rPr>
              <a:t>parent</a:t>
            </a:r>
            <a:r>
              <a:rPr lang="ko-KR" altLang="en-US" dirty="0" smtClean="0">
                <a:sym typeface="Wingdings" panose="05000000000000000000" pitchFamily="2" charset="2"/>
              </a:rPr>
              <a:t>의 </a:t>
            </a:r>
            <a:r>
              <a:rPr lang="en-US" altLang="ko-KR" dirty="0" smtClean="0">
                <a:sym typeface="Wingdings" panose="05000000000000000000" pitchFamily="2" charset="2"/>
              </a:rPr>
              <a:t>Top</a:t>
            </a:r>
            <a:r>
              <a:rPr lang="ko-KR" altLang="en-US" dirty="0" smtClean="0">
                <a:sym typeface="Wingdings" panose="05000000000000000000" pitchFamily="2" charset="2"/>
              </a:rPr>
              <a:t>에 </a:t>
            </a:r>
            <a:r>
              <a:rPr lang="en-US" altLang="ko-KR" dirty="0" smtClean="0">
                <a:sym typeface="Wingdings" panose="05000000000000000000" pitchFamily="2" charset="2"/>
              </a:rPr>
              <a:t>constraint</a:t>
            </a:r>
            <a:r>
              <a:rPr lang="ko-KR" altLang="en-US" dirty="0" smtClean="0">
                <a:sym typeface="Wingdings" panose="05000000000000000000" pitchFamily="2" charset="2"/>
              </a:rPr>
              <a:t>를 설정합니다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  <a:r>
              <a:rPr lang="en-US" altLang="ko-KR" dirty="0" err="1">
                <a:latin typeface="Consolas" panose="020B0609020204030204" pitchFamily="49" charset="0"/>
                <a:sym typeface="Wingdings" panose="05000000000000000000" pitchFamily="2" charset="2"/>
              </a:rPr>
              <a:t>Top_toTopOf</a:t>
            </a:r>
            <a:r>
              <a:rPr lang="en-US" altLang="ko-KR" dirty="0">
                <a:latin typeface="Consolas" panose="020B0609020204030204" pitchFamily="49" charset="0"/>
                <a:sym typeface="Wingdings" panose="05000000000000000000" pitchFamily="2" charset="2"/>
              </a:rPr>
              <a:t>="parent"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[Cancel]</a:t>
            </a:r>
            <a:r>
              <a:rPr lang="ko-KR" altLang="en-US" dirty="0" smtClean="0">
                <a:sym typeface="Wingdings" panose="05000000000000000000" pitchFamily="2" charset="2"/>
              </a:rPr>
              <a:t>의 </a:t>
            </a:r>
            <a:r>
              <a:rPr lang="en-US" altLang="ko-KR" dirty="0" err="1" smtClean="0">
                <a:sym typeface="Wingdings" panose="05000000000000000000" pitchFamily="2" charset="2"/>
              </a:rPr>
              <a:t>Vertical_bias</a:t>
            </a:r>
            <a:r>
              <a:rPr lang="ko-KR" altLang="en-US" dirty="0" smtClean="0">
                <a:sym typeface="Wingdings" panose="05000000000000000000" pitchFamily="2" charset="2"/>
              </a:rPr>
              <a:t>를 </a:t>
            </a:r>
            <a:r>
              <a:rPr lang="en-US" altLang="ko-KR" dirty="0" smtClean="0">
                <a:sym typeface="Wingdings" panose="05000000000000000000" pitchFamily="2" charset="2"/>
              </a:rPr>
              <a:t>[OK]</a:t>
            </a:r>
            <a:r>
              <a:rPr lang="ko-KR" altLang="en-US" dirty="0" smtClean="0">
                <a:sym typeface="Wingdings" panose="05000000000000000000" pitchFamily="2" charset="2"/>
              </a:rPr>
              <a:t>처럼 </a:t>
            </a:r>
            <a:r>
              <a:rPr lang="en-US" altLang="ko-KR" dirty="0" smtClean="0">
                <a:sym typeface="Wingdings" panose="05000000000000000000" pitchFamily="2" charset="2"/>
              </a:rPr>
              <a:t>0.9</a:t>
            </a:r>
            <a:r>
              <a:rPr lang="ko-KR" altLang="en-US" dirty="0" smtClean="0">
                <a:sym typeface="Wingdings" panose="05000000000000000000" pitchFamily="2" charset="2"/>
              </a:rPr>
              <a:t>로 설정합니다</a:t>
            </a:r>
            <a:r>
              <a:rPr lang="en-US" altLang="ko-KR" dirty="0" smtClean="0">
                <a:sym typeface="Wingdings" panose="05000000000000000000" pitchFamily="2" charset="2"/>
              </a:rPr>
              <a:t>.          </a:t>
            </a:r>
            <a:r>
              <a:rPr lang="en-US" altLang="ko-KR" dirty="0" err="1">
                <a:latin typeface="Consolas" panose="020B0609020204030204" pitchFamily="49" charset="0"/>
                <a:sym typeface="Wingdings" panose="05000000000000000000" pitchFamily="2" charset="2"/>
              </a:rPr>
              <a:t>Vertical_bias</a:t>
            </a:r>
            <a:r>
              <a:rPr lang="en-US" altLang="ko-KR" dirty="0">
                <a:latin typeface="Consolas" panose="020B0609020204030204" pitchFamily="49" charset="0"/>
                <a:sym typeface="Wingdings" panose="05000000000000000000" pitchFamily="2" charset="2"/>
              </a:rPr>
              <a:t> = 0.9</a:t>
            </a: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55</a:t>
            </a:fld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336" y="3140968"/>
            <a:ext cx="3312368" cy="1819087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3550" y="3037222"/>
            <a:ext cx="7559695" cy="3482642"/>
          </a:xfrm>
          <a:prstGeom prst="rect">
            <a:avLst/>
          </a:prstGeom>
        </p:spPr>
      </p:pic>
      <p:sp>
        <p:nvSpPr>
          <p:cNvPr id="16" name="모서리가 둥근 직사각형 15"/>
          <p:cNvSpPr/>
          <p:nvPr/>
        </p:nvSpPr>
        <p:spPr>
          <a:xfrm>
            <a:off x="4007768" y="5517232"/>
            <a:ext cx="3672408" cy="1002632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547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01-3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연습문제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5: </a:t>
            </a:r>
            <a:r>
              <a:rPr lang="en-US" altLang="ko-KR" dirty="0">
                <a:sym typeface="Wingdings" panose="05000000000000000000" pitchFamily="2" charset="2"/>
              </a:rPr>
              <a:t>[OK]</a:t>
            </a:r>
            <a:r>
              <a:rPr lang="ko-KR" altLang="en-US" dirty="0">
                <a:sym typeface="Wingdings" panose="05000000000000000000" pitchFamily="2" charset="2"/>
              </a:rPr>
              <a:t>와 </a:t>
            </a:r>
            <a:r>
              <a:rPr lang="en-US" altLang="ko-KR" dirty="0">
                <a:sym typeface="Wingdings" panose="05000000000000000000" pitchFamily="2" charset="2"/>
              </a:rPr>
              <a:t>[Cancel]</a:t>
            </a:r>
            <a:r>
              <a:rPr lang="ko-KR" altLang="en-US" dirty="0" smtClean="0">
                <a:sym typeface="Wingdings" panose="05000000000000000000" pitchFamily="2" charset="2"/>
              </a:rPr>
              <a:t>버튼을 </a:t>
            </a:r>
            <a:r>
              <a:rPr lang="en-US" altLang="ko-KR" dirty="0" smtClean="0">
                <a:sym typeface="Wingdings" panose="05000000000000000000" pitchFamily="2" charset="2"/>
              </a:rPr>
              <a:t>Constraint </a:t>
            </a:r>
            <a:r>
              <a:rPr lang="ko-KR" altLang="en-US" dirty="0" smtClean="0">
                <a:sym typeface="Wingdings" panose="05000000000000000000" pitchFamily="2" charset="2"/>
              </a:rPr>
              <a:t>레이아웃의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"Chain"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기능</a:t>
            </a:r>
            <a:r>
              <a:rPr lang="ko-KR" altLang="en-US" dirty="0" smtClean="0">
                <a:sym typeface="Wingdings" panose="05000000000000000000" pitchFamily="2" charset="2"/>
              </a:rPr>
              <a:t>을 이용하여 옆에 배치하려 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우리가 앞에서 </a:t>
            </a:r>
            <a:r>
              <a:rPr lang="en-US" altLang="ko-KR" dirty="0" smtClean="0">
                <a:sym typeface="Wingdings" panose="05000000000000000000" pitchFamily="2" charset="2"/>
              </a:rPr>
              <a:t>[Cancel]</a:t>
            </a:r>
            <a:r>
              <a:rPr lang="ko-KR" altLang="en-US" dirty="0" smtClean="0">
                <a:sym typeface="Wingdings" panose="05000000000000000000" pitchFamily="2" charset="2"/>
              </a:rPr>
              <a:t>의 </a:t>
            </a:r>
            <a:r>
              <a:rPr lang="en-US" altLang="ko-KR" dirty="0" smtClean="0">
                <a:sym typeface="Wingdings" panose="05000000000000000000" pitchFamily="2" charset="2"/>
              </a:rPr>
              <a:t>Start</a:t>
            </a:r>
            <a:r>
              <a:rPr lang="ko-KR" altLang="en-US" dirty="0" smtClean="0">
                <a:sym typeface="Wingdings" panose="05000000000000000000" pitchFamily="2" charset="2"/>
              </a:rPr>
              <a:t>를 </a:t>
            </a:r>
            <a:r>
              <a:rPr lang="en-US" altLang="ko-KR" dirty="0" smtClean="0">
                <a:sym typeface="Wingdings" panose="05000000000000000000" pitchFamily="2" charset="2"/>
              </a:rPr>
              <a:t>[OK]</a:t>
            </a:r>
            <a:r>
              <a:rPr lang="ko-KR" altLang="en-US" dirty="0" smtClean="0">
                <a:sym typeface="Wingdings" panose="05000000000000000000" pitchFamily="2" charset="2"/>
              </a:rPr>
              <a:t>의 </a:t>
            </a:r>
            <a:r>
              <a:rPr lang="en-US" altLang="ko-KR" dirty="0" smtClean="0">
                <a:sym typeface="Wingdings" panose="05000000000000000000" pitchFamily="2" charset="2"/>
              </a:rPr>
              <a:t>End</a:t>
            </a:r>
            <a:r>
              <a:rPr lang="ko-KR" altLang="en-US" dirty="0" smtClean="0">
                <a:sym typeface="Wingdings" panose="05000000000000000000" pitchFamily="2" charset="2"/>
              </a:rPr>
              <a:t>에 붙인 것처럼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이제 </a:t>
            </a:r>
            <a:r>
              <a:rPr lang="en-US" altLang="ko-KR" b="1" dirty="0" smtClean="0">
                <a:sym typeface="Wingdings" panose="05000000000000000000" pitchFamily="2" charset="2"/>
              </a:rPr>
              <a:t>[OK]</a:t>
            </a:r>
            <a:r>
              <a:rPr lang="ko-KR" altLang="en-US" b="1" dirty="0" smtClean="0">
                <a:sym typeface="Wingdings" panose="05000000000000000000" pitchFamily="2" charset="2"/>
              </a:rPr>
              <a:t>의 </a:t>
            </a:r>
            <a:r>
              <a:rPr lang="en-US" altLang="ko-KR" b="1" dirty="0" smtClean="0">
                <a:sym typeface="Wingdings" panose="05000000000000000000" pitchFamily="2" charset="2"/>
              </a:rPr>
              <a:t>End</a:t>
            </a:r>
            <a:r>
              <a:rPr lang="ko-KR" altLang="en-US" dirty="0" smtClean="0">
                <a:sym typeface="Wingdings" panose="05000000000000000000" pitchFamily="2" charset="2"/>
              </a:rPr>
              <a:t>를 </a:t>
            </a:r>
            <a:r>
              <a:rPr lang="en-US" altLang="ko-KR" b="1" dirty="0" smtClean="0">
                <a:sym typeface="Wingdings" panose="05000000000000000000" pitchFamily="2" charset="2"/>
              </a:rPr>
              <a:t>[Cancel]</a:t>
            </a:r>
            <a:r>
              <a:rPr lang="ko-KR" altLang="en-US" b="1" dirty="0" smtClean="0">
                <a:sym typeface="Wingdings" panose="05000000000000000000" pitchFamily="2" charset="2"/>
              </a:rPr>
              <a:t>의 </a:t>
            </a:r>
            <a:r>
              <a:rPr lang="en-US" altLang="ko-KR" b="1" dirty="0" smtClean="0">
                <a:sym typeface="Wingdings" panose="05000000000000000000" pitchFamily="2" charset="2"/>
              </a:rPr>
              <a:t>Start</a:t>
            </a:r>
            <a:r>
              <a:rPr lang="ko-KR" altLang="en-US" dirty="0" smtClean="0">
                <a:sym typeface="Wingdings" panose="05000000000000000000" pitchFamily="2" charset="2"/>
              </a:rPr>
              <a:t>에 붙여야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en-US" altLang="ko-KR" b="1" dirty="0" err="1" smtClean="0">
                <a:solidFill>
                  <a:srgbClr val="C00000"/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End_toStartOf</a:t>
            </a:r>
            <a:r>
              <a:rPr lang="en-US" altLang="ko-KR" b="1" dirty="0" smtClean="0">
                <a:solidFill>
                  <a:srgbClr val="C00000"/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 = "@+id/</a:t>
            </a:r>
            <a:r>
              <a:rPr lang="en-US" altLang="ko-KR" b="1" dirty="0" err="1" smtClean="0">
                <a:solidFill>
                  <a:srgbClr val="C00000"/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button_cancel</a:t>
            </a:r>
            <a:r>
              <a:rPr lang="en-US" altLang="ko-KR" dirty="0" smtClean="0">
                <a:latin typeface="Consolas" panose="020B0609020204030204" pitchFamily="49" charset="0"/>
                <a:sym typeface="Wingdings" panose="05000000000000000000" pitchFamily="2" charset="2"/>
              </a:rPr>
              <a:t>"</a:t>
            </a: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56</a:t>
            </a:fld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1464" y="2102838"/>
            <a:ext cx="9274344" cy="4389500"/>
          </a:xfrm>
          <a:prstGeom prst="rect">
            <a:avLst/>
          </a:prstGeom>
        </p:spPr>
      </p:pic>
      <p:sp>
        <p:nvSpPr>
          <p:cNvPr id="18" name="오른쪽 화살표 17"/>
          <p:cNvSpPr/>
          <p:nvPr/>
        </p:nvSpPr>
        <p:spPr>
          <a:xfrm>
            <a:off x="983432" y="3284984"/>
            <a:ext cx="432048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1487488" y="3356992"/>
            <a:ext cx="3744416" cy="165613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4040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01-3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연습문제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5(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계속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): </a:t>
            </a:r>
            <a:r>
              <a:rPr lang="ko-KR" altLang="en-US" dirty="0" smtClean="0">
                <a:sym typeface="Wingdings" panose="05000000000000000000" pitchFamily="2" charset="2"/>
              </a:rPr>
              <a:t>그런데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버그가 있네요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[OK]</a:t>
            </a:r>
            <a:r>
              <a:rPr lang="ko-KR" altLang="en-US" dirty="0" smtClean="0">
                <a:sym typeface="Wingdings" panose="05000000000000000000" pitchFamily="2" charset="2"/>
              </a:rPr>
              <a:t>와 </a:t>
            </a:r>
            <a:r>
              <a:rPr lang="en-US" altLang="ko-KR" dirty="0" smtClean="0">
                <a:sym typeface="Wingdings" panose="05000000000000000000" pitchFamily="2" charset="2"/>
              </a:rPr>
              <a:t>[Cancel] </a:t>
            </a:r>
            <a:r>
              <a:rPr lang="ko-KR" altLang="en-US" dirty="0" smtClean="0">
                <a:sym typeface="Wingdings" panose="05000000000000000000" pitchFamily="2" charset="2"/>
              </a:rPr>
              <a:t>버튼 사이의 </a:t>
            </a:r>
            <a:r>
              <a:rPr lang="ko-KR" altLang="en-US" b="1" dirty="0" smtClean="0">
                <a:sym typeface="Wingdings" panose="05000000000000000000" pitchFamily="2" charset="2"/>
              </a:rPr>
              <a:t>연결 모양 다음과 같이 나온다면 버그가 있는 것입니다</a:t>
            </a:r>
            <a:r>
              <a:rPr lang="en-US" altLang="ko-KR" b="1" dirty="0" smtClean="0">
                <a:sym typeface="Wingdings" panose="05000000000000000000" pitchFamily="2" charset="2"/>
              </a:rPr>
              <a:t>. 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[OK]</a:t>
            </a:r>
            <a:r>
              <a:rPr lang="ko-KR" altLang="en-US" dirty="0">
                <a:sym typeface="Wingdings" panose="05000000000000000000" pitchFamily="2" charset="2"/>
              </a:rPr>
              <a:t>와 </a:t>
            </a:r>
            <a:r>
              <a:rPr lang="en-US" altLang="ko-KR" dirty="0">
                <a:sym typeface="Wingdings" panose="05000000000000000000" pitchFamily="2" charset="2"/>
              </a:rPr>
              <a:t>[Cancel] </a:t>
            </a:r>
            <a:r>
              <a:rPr lang="ko-KR" altLang="en-US" dirty="0">
                <a:sym typeface="Wingdings" panose="05000000000000000000" pitchFamily="2" charset="2"/>
              </a:rPr>
              <a:t>버튼 사이의 </a:t>
            </a:r>
            <a:r>
              <a:rPr lang="ko-KR" altLang="en-US" b="1" dirty="0">
                <a:sym typeface="Wingdings" panose="05000000000000000000" pitchFamily="2" charset="2"/>
              </a:rPr>
              <a:t>연결 </a:t>
            </a:r>
            <a:r>
              <a:rPr lang="ko-KR" altLang="en-US" b="1" dirty="0" smtClean="0">
                <a:sym typeface="Wingdings" panose="05000000000000000000" pitchFamily="2" charset="2"/>
              </a:rPr>
              <a:t>모양이 아래와 같이 </a:t>
            </a:r>
            <a:r>
              <a:rPr lang="en-US" altLang="ko-KR" b="1" dirty="0" smtClean="0">
                <a:sym typeface="Wingdings" panose="05000000000000000000" pitchFamily="2" charset="2"/>
              </a:rPr>
              <a:t>Chain</a:t>
            </a:r>
            <a:r>
              <a:rPr lang="ko-KR" altLang="en-US" dirty="0">
                <a:sym typeface="Wingdings" panose="05000000000000000000" pitchFamily="2" charset="2"/>
              </a:rPr>
              <a:t>처럼 나와야 합니다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무엇이 문제일까요</a:t>
            </a:r>
            <a:r>
              <a:rPr lang="en-US" altLang="ko-KR" dirty="0" smtClean="0">
                <a:sym typeface="Wingdings" panose="05000000000000000000" pitchFamily="2" charset="2"/>
              </a:rPr>
              <a:t>?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잘 생각하면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해결할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힌트</a:t>
            </a:r>
            <a:r>
              <a:rPr lang="en-US" altLang="ko-KR" dirty="0" smtClean="0">
                <a:sym typeface="Wingdings" panose="05000000000000000000" pitchFamily="2" charset="2"/>
              </a:rPr>
              <a:t>: </a:t>
            </a:r>
            <a:r>
              <a:rPr lang="ko-KR" altLang="en-US" dirty="0" smtClean="0">
                <a:sym typeface="Wingdings" panose="05000000000000000000" pitchFamily="2" charset="2"/>
              </a:rPr>
              <a:t>코드 문제입니다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다음 쪽의 답을 보기 전에 해결해 보시죠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57</a:t>
            </a:fld>
            <a:endParaRPr lang="ko-KR" altLang="en-US"/>
          </a:p>
        </p:txBody>
      </p:sp>
      <p:grpSp>
        <p:nvGrpSpPr>
          <p:cNvPr id="11" name="그룹 10"/>
          <p:cNvGrpSpPr/>
          <p:nvPr/>
        </p:nvGrpSpPr>
        <p:grpSpPr>
          <a:xfrm>
            <a:off x="1343472" y="3717032"/>
            <a:ext cx="5402693" cy="1142639"/>
            <a:chOff x="1343472" y="1782305"/>
            <a:chExt cx="5402693" cy="1142639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43472" y="1782305"/>
              <a:ext cx="5402693" cy="1142639"/>
            </a:xfrm>
            <a:prstGeom prst="rect">
              <a:avLst/>
            </a:prstGeom>
          </p:spPr>
        </p:pic>
        <p:sp>
          <p:nvSpPr>
            <p:cNvPr id="9" name="직사각형 8"/>
            <p:cNvSpPr/>
            <p:nvPr/>
          </p:nvSpPr>
          <p:spPr>
            <a:xfrm>
              <a:off x="3575720" y="1903902"/>
              <a:ext cx="700833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r>
                <a:rPr lang="en-US" altLang="ko-KR" sz="1400" b="1" dirty="0">
                  <a:solidFill>
                    <a:srgbClr val="C00000"/>
                  </a:solidFill>
                  <a:sym typeface="Wingdings" panose="05000000000000000000" pitchFamily="2" charset="2"/>
                </a:rPr>
                <a:t>Chain</a:t>
              </a:r>
              <a:endParaRPr lang="ko-KR" altLang="en-US" sz="1400" dirty="0">
                <a:solidFill>
                  <a:srgbClr val="C00000"/>
                </a:solidFill>
              </a:endParaRPr>
            </a:p>
          </p:txBody>
        </p:sp>
      </p:grpSp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8872" y="1636132"/>
            <a:ext cx="5417294" cy="1180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342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01-3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연습문제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5(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계속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): </a:t>
            </a:r>
            <a:r>
              <a:rPr lang="ko-KR" altLang="en-US" dirty="0" smtClean="0">
                <a:sym typeface="Wingdings" panose="05000000000000000000" pitchFamily="2" charset="2"/>
              </a:rPr>
              <a:t>그런데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버그가 있네요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아래 그림에서 힌트를 얻을 수 있듯이</a:t>
            </a:r>
            <a:r>
              <a:rPr lang="en-US" altLang="ko-KR" dirty="0" smtClean="0">
                <a:sym typeface="Wingdings" panose="05000000000000000000" pitchFamily="2" charset="2"/>
              </a:rPr>
              <a:t>, [OK]</a:t>
            </a:r>
            <a:r>
              <a:rPr lang="ko-KR" altLang="en-US" dirty="0" smtClean="0">
                <a:sym typeface="Wingdings" panose="05000000000000000000" pitchFamily="2" charset="2"/>
              </a:rPr>
              <a:t>버튼의 </a:t>
            </a:r>
            <a:r>
              <a:rPr lang="en-US" altLang="ko-KR" dirty="0" smtClean="0">
                <a:sym typeface="Wingdings" panose="05000000000000000000" pitchFamily="2" charset="2"/>
              </a:rPr>
              <a:t>End</a:t>
            </a:r>
            <a:r>
              <a:rPr lang="ko-KR" altLang="en-US" dirty="0" smtClean="0">
                <a:sym typeface="Wingdings" panose="05000000000000000000" pitchFamily="2" charset="2"/>
              </a:rPr>
              <a:t>에 대한 </a:t>
            </a:r>
            <a:r>
              <a:rPr lang="en-US" altLang="ko-KR" dirty="0" smtClean="0">
                <a:sym typeface="Wingdings" panose="05000000000000000000" pitchFamily="2" charset="2"/>
              </a:rPr>
              <a:t>Constraint</a:t>
            </a:r>
            <a:r>
              <a:rPr lang="ko-KR" altLang="en-US" dirty="0" smtClean="0">
                <a:sym typeface="Wingdings" panose="05000000000000000000" pitchFamily="2" charset="2"/>
              </a:rPr>
              <a:t>가 두 개가 있어서 문제입니다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> </a:t>
            </a:r>
          </a:p>
          <a:p>
            <a:pPr lvl="2"/>
            <a:r>
              <a:rPr lang="en-US" altLang="ko-KR" dirty="0" smtClean="0">
                <a:latin typeface="Consolas" panose="020B0609020204030204" pitchFamily="49" charset="0"/>
                <a:sym typeface="Wingdings" panose="05000000000000000000" pitchFamily="2" charset="2"/>
              </a:rPr>
              <a:t>app:layout_constraintEnd_toEndOf</a:t>
            </a:r>
            <a:r>
              <a:rPr lang="en-US" altLang="ko-KR" dirty="0">
                <a:latin typeface="Consolas" panose="020B0609020204030204" pitchFamily="49" charset="0"/>
                <a:sym typeface="Wingdings" panose="05000000000000000000" pitchFamily="2" charset="2"/>
              </a:rPr>
              <a:t>="parent</a:t>
            </a:r>
            <a:r>
              <a:rPr lang="en-US" altLang="ko-KR" dirty="0" smtClean="0">
                <a:latin typeface="Consolas" panose="020B0609020204030204" pitchFamily="49" charset="0"/>
                <a:sym typeface="Wingdings" panose="05000000000000000000" pitchFamily="2" charset="2"/>
              </a:rPr>
              <a:t>"</a:t>
            </a:r>
          </a:p>
          <a:p>
            <a:pPr lvl="2"/>
            <a:r>
              <a:rPr lang="en-US" altLang="ko-KR" dirty="0">
                <a:latin typeface="Consolas" panose="020B0609020204030204" pitchFamily="49" charset="0"/>
                <a:sym typeface="Wingdings" panose="05000000000000000000" pitchFamily="2" charset="2"/>
              </a:rPr>
              <a:t>app:layout_constraintEnd_toStartOf="@+id/</a:t>
            </a:r>
            <a:r>
              <a:rPr lang="en-US" altLang="ko-KR" dirty="0" err="1">
                <a:latin typeface="Consolas" panose="020B0609020204030204" pitchFamily="49" charset="0"/>
                <a:sym typeface="Wingdings" panose="05000000000000000000" pitchFamily="2" charset="2"/>
              </a:rPr>
              <a:t>button_cancel</a:t>
            </a:r>
            <a:r>
              <a:rPr lang="en-US" altLang="ko-KR" dirty="0" smtClean="0">
                <a:latin typeface="Consolas" panose="020B0609020204030204" pitchFamily="49" charset="0"/>
                <a:sym typeface="Wingdings" panose="05000000000000000000" pitchFamily="2" charset="2"/>
              </a:rPr>
              <a:t>"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한 개를 삭제 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어느 것을 삭제할까요</a:t>
            </a:r>
            <a:r>
              <a:rPr lang="en-US" altLang="ko-KR" dirty="0" smtClean="0">
                <a:sym typeface="Wingdings" panose="05000000000000000000" pitchFamily="2" charset="2"/>
              </a:rPr>
              <a:t>? </a:t>
            </a:r>
            <a:r>
              <a:rPr lang="ko-KR" altLang="en-US" dirty="0" smtClean="0">
                <a:sym typeface="Wingdings" panose="05000000000000000000" pitchFamily="2" charset="2"/>
              </a:rPr>
              <a:t>물론</a:t>
            </a:r>
            <a:r>
              <a:rPr lang="en-US" altLang="ko-KR" dirty="0" smtClean="0">
                <a:sym typeface="Wingdings" panose="05000000000000000000" pitchFamily="2" charset="2"/>
              </a:rPr>
              <a:t>, parent</a:t>
            </a:r>
            <a:r>
              <a:rPr lang="ko-KR" altLang="en-US" dirty="0" smtClean="0">
                <a:sym typeface="Wingdings" panose="05000000000000000000" pitchFamily="2" charset="2"/>
              </a:rPr>
              <a:t>쪽을 삭제하면 다음과 같은 결과를 얻습니다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>
                <a:latin typeface="Consolas" panose="020B0609020204030204" pitchFamily="49" charset="0"/>
                <a:sym typeface="Wingdings" panose="05000000000000000000" pitchFamily="2" charset="2"/>
              </a:rPr>
              <a:t>app:layout_constraintEnd_toEndOf="parent"</a:t>
            </a: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58</a:t>
            </a:fld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7488" y="1700808"/>
            <a:ext cx="4626705" cy="100811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7487" y="4581128"/>
            <a:ext cx="4626705" cy="1200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031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01-3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연습문제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6: </a:t>
            </a:r>
            <a:r>
              <a:rPr lang="en-US" altLang="ko-KR" dirty="0">
                <a:sym typeface="Wingdings" panose="05000000000000000000" pitchFamily="2" charset="2"/>
              </a:rPr>
              <a:t>[OK]</a:t>
            </a:r>
            <a:r>
              <a:rPr lang="ko-KR" altLang="en-US" dirty="0">
                <a:sym typeface="Wingdings" panose="05000000000000000000" pitchFamily="2" charset="2"/>
              </a:rPr>
              <a:t>와 </a:t>
            </a:r>
            <a:r>
              <a:rPr lang="en-US" altLang="ko-KR" dirty="0">
                <a:sym typeface="Wingdings" panose="05000000000000000000" pitchFamily="2" charset="2"/>
              </a:rPr>
              <a:t>[Cancel</a:t>
            </a:r>
            <a:r>
              <a:rPr lang="en-US" altLang="ko-KR" dirty="0" smtClean="0">
                <a:sym typeface="Wingdings" panose="05000000000000000000" pitchFamily="2" charset="2"/>
              </a:rPr>
              <a:t>]</a:t>
            </a:r>
            <a:r>
              <a:rPr lang="ko-KR" altLang="en-US" dirty="0" smtClean="0">
                <a:sym typeface="Wingdings" panose="05000000000000000000" pitchFamily="2" charset="2"/>
              </a:rPr>
              <a:t> 버튼을 이제 서로 </a:t>
            </a:r>
            <a:r>
              <a:rPr lang="en-US" altLang="ko-KR" dirty="0" smtClean="0">
                <a:sym typeface="Wingdings" panose="05000000000000000000" pitchFamily="2" charset="2"/>
              </a:rPr>
              <a:t>Chain</a:t>
            </a:r>
            <a:r>
              <a:rPr lang="ko-KR" altLang="en-US" dirty="0" smtClean="0">
                <a:sym typeface="Wingdings" panose="05000000000000000000" pitchFamily="2" charset="2"/>
              </a:rPr>
              <a:t>으로 묶이게 되었는데</a:t>
            </a:r>
            <a:r>
              <a:rPr lang="en-US" altLang="ko-KR" dirty="0" smtClean="0">
                <a:sym typeface="Wingdings" panose="05000000000000000000" pitchFamily="2" charset="2"/>
              </a:rPr>
              <a:t>, Chain</a:t>
            </a:r>
            <a:r>
              <a:rPr lang="ko-KR" altLang="en-US" dirty="0">
                <a:sym typeface="Wingdings" panose="05000000000000000000" pitchFamily="2" charset="2"/>
              </a:rPr>
              <a:t>의 </a:t>
            </a:r>
            <a:r>
              <a:rPr lang="ko-KR" altLang="en-US" dirty="0" smtClean="0">
                <a:sym typeface="Wingdings" panose="05000000000000000000" pitchFamily="2" charset="2"/>
              </a:rPr>
              <a:t>세 스타일</a:t>
            </a:r>
            <a:r>
              <a:rPr lang="en-US" altLang="ko-KR" dirty="0" smtClean="0">
                <a:sym typeface="Wingdings" panose="05000000000000000000" pitchFamily="2" charset="2"/>
              </a:rPr>
              <a:t>(</a:t>
            </a:r>
            <a:r>
              <a:rPr lang="en-US" altLang="ko-KR" b="1" dirty="0" smtClean="0">
                <a:sym typeface="Wingdings" panose="05000000000000000000" pitchFamily="2" charset="2"/>
              </a:rPr>
              <a:t>spread, </a:t>
            </a:r>
            <a:r>
              <a:rPr lang="en-US" altLang="ko-KR" b="1" dirty="0" err="1" smtClean="0">
                <a:sym typeface="Wingdings" panose="05000000000000000000" pitchFamily="2" charset="2"/>
              </a:rPr>
              <a:t>spread_inside</a:t>
            </a:r>
            <a:r>
              <a:rPr lang="en-US" altLang="ko-KR" b="1" dirty="0" smtClean="0">
                <a:sym typeface="Wingdings" panose="05000000000000000000" pitchFamily="2" charset="2"/>
              </a:rPr>
              <a:t>, packed</a:t>
            </a:r>
            <a:r>
              <a:rPr lang="en-US" altLang="ko-KR" dirty="0" smtClean="0">
                <a:sym typeface="Wingdings" panose="05000000000000000000" pitchFamily="2" charset="2"/>
              </a:rPr>
              <a:t>)</a:t>
            </a:r>
            <a:r>
              <a:rPr lang="ko-KR" altLang="en-US" dirty="0" smtClean="0">
                <a:sym typeface="Wingdings" panose="05000000000000000000" pitchFamily="2" charset="2"/>
              </a:rPr>
              <a:t>중에 </a:t>
            </a:r>
            <a:r>
              <a:rPr lang="en-US" altLang="ko-KR" b="1" dirty="0" err="1">
                <a:sym typeface="Wingdings" panose="05000000000000000000" pitchFamily="2" charset="2"/>
              </a:rPr>
              <a:t>s</a:t>
            </a:r>
            <a:r>
              <a:rPr lang="en-US" altLang="ko-KR" b="1" dirty="0" err="1" smtClean="0">
                <a:sym typeface="Wingdings" panose="05000000000000000000" pitchFamily="2" charset="2"/>
              </a:rPr>
              <a:t>pread_inside</a:t>
            </a:r>
            <a:r>
              <a:rPr lang="en-US" altLang="ko-KR" b="1" dirty="0" smtClean="0">
                <a:sym typeface="Wingdings" panose="05000000000000000000" pitchFamily="2" charset="2"/>
              </a:rPr>
              <a:t> (</a:t>
            </a:r>
            <a:r>
              <a:rPr lang="ko-KR" altLang="en-US" b="1" dirty="0" smtClean="0">
                <a:sym typeface="Wingdings" panose="05000000000000000000" pitchFamily="2" charset="2"/>
              </a:rPr>
              <a:t>디폴트</a:t>
            </a:r>
            <a:r>
              <a:rPr lang="en-US" altLang="ko-KR" b="1" dirty="0" smtClean="0">
                <a:sym typeface="Wingdings" panose="05000000000000000000" pitchFamily="2" charset="2"/>
              </a:rPr>
              <a:t>)</a:t>
            </a:r>
            <a:r>
              <a:rPr lang="ko-KR" altLang="en-US" dirty="0" smtClean="0">
                <a:sym typeface="Wingdings" panose="05000000000000000000" pitchFamily="2" charset="2"/>
              </a:rPr>
              <a:t>을 사용하여 골고루 흩어져 배치되었습니다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이제</a:t>
            </a:r>
            <a:r>
              <a:rPr lang="en-US" altLang="ko-KR" dirty="0" smtClean="0">
                <a:sym typeface="Wingdings" panose="05000000000000000000" pitchFamily="2" charset="2"/>
              </a:rPr>
              <a:t>, Chain </a:t>
            </a:r>
            <a:r>
              <a:rPr lang="ko-KR" altLang="en-US" dirty="0" smtClean="0">
                <a:sym typeface="Wingdings" panose="05000000000000000000" pitchFamily="2" charset="2"/>
              </a:rPr>
              <a:t>스타일을 </a:t>
            </a: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p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acked</a:t>
            </a:r>
            <a:r>
              <a:rPr lang="ko-KR" altLang="en-US" dirty="0" smtClean="0">
                <a:sym typeface="Wingdings" panose="05000000000000000000" pitchFamily="2" charset="2"/>
              </a:rPr>
              <a:t> 로 설정하여 두 버튼이 서로 가까이 붙이도록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59</a:t>
            </a:fld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100" y="3737038"/>
            <a:ext cx="3233386" cy="277887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7768" y="3333956"/>
            <a:ext cx="3863675" cy="3162574"/>
          </a:xfrm>
          <a:prstGeom prst="rect">
            <a:avLst/>
          </a:prstGeom>
        </p:spPr>
      </p:pic>
      <p:sp>
        <p:nvSpPr>
          <p:cNvPr id="10" name="오른쪽 화살표 9"/>
          <p:cNvSpPr/>
          <p:nvPr/>
        </p:nvSpPr>
        <p:spPr>
          <a:xfrm>
            <a:off x="4007768" y="5517232"/>
            <a:ext cx="360040" cy="285655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71924" y="3428570"/>
            <a:ext cx="3591208" cy="3111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646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01-1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창의 구성과 기능 알아보기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>
                <a:sym typeface="Wingdings" panose="05000000000000000000" pitchFamily="2" charset="2"/>
              </a:rPr>
              <a:t>새 프로젝트를 시작하</a:t>
            </a:r>
            <a:r>
              <a:rPr lang="ko-KR" altLang="en-US" dirty="0">
                <a:sym typeface="Wingdings" panose="05000000000000000000" pitchFamily="2" charset="2"/>
              </a:rPr>
              <a:t>면</a:t>
            </a:r>
            <a:r>
              <a:rPr lang="ko-KR" altLang="en-US" dirty="0" smtClean="0">
                <a:sym typeface="Wingdings" panose="05000000000000000000" pitchFamily="2" charset="2"/>
              </a:rPr>
              <a:t> 창들이 나타나는데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왼쪽은 </a:t>
            </a:r>
            <a:r>
              <a:rPr lang="ko-KR" altLang="en-US" b="1" dirty="0" smtClean="0">
                <a:sym typeface="Wingdings" panose="05000000000000000000" pitchFamily="2" charset="2"/>
              </a:rPr>
              <a:t>프로젝트 영역</a:t>
            </a:r>
            <a:r>
              <a:rPr lang="ko-KR" altLang="en-US" dirty="0" smtClean="0">
                <a:sym typeface="Wingdings" panose="05000000000000000000" pitchFamily="2" charset="2"/>
              </a:rPr>
              <a:t>이고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err="1" smtClean="0">
                <a:sym typeface="Wingdings" panose="05000000000000000000" pitchFamily="2" charset="2"/>
              </a:rPr>
              <a:t>윗쪽은</a:t>
            </a:r>
            <a:r>
              <a:rPr lang="ko-KR" altLang="en-US" dirty="0" smtClean="0">
                <a:sym typeface="Wingdings" panose="05000000000000000000" pitchFamily="2" charset="2"/>
              </a:rPr>
              <a:t> 메뉴와 아이콘들이 있고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가운데는 </a:t>
            </a:r>
            <a:r>
              <a:rPr lang="ko-KR" altLang="en-US" b="1" dirty="0" smtClean="0">
                <a:sym typeface="Wingdings" panose="05000000000000000000" pitchFamily="2" charset="2"/>
              </a:rPr>
              <a:t>작업 영역</a:t>
            </a:r>
            <a:r>
              <a:rPr lang="ko-KR" altLang="en-US" dirty="0" smtClean="0">
                <a:sym typeface="Wingdings" panose="05000000000000000000" pitchFamily="2" charset="2"/>
              </a:rPr>
              <a:t>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오른쪽 작업 영역에 </a:t>
            </a:r>
            <a:r>
              <a:rPr lang="en-US" altLang="ko-KR" b="1" dirty="0" smtClean="0">
                <a:sym typeface="Wingdings" panose="05000000000000000000" pitchFamily="2" charset="2"/>
              </a:rPr>
              <a:t>[activity_main.xml], [MainActivity.java]</a:t>
            </a:r>
            <a:r>
              <a:rPr lang="ko-KR" altLang="en-US" dirty="0" smtClean="0">
                <a:sym typeface="Wingdings" panose="05000000000000000000" pitchFamily="2" charset="2"/>
              </a:rPr>
              <a:t>탭이 있으면 프로젝트가 잘 시작된 것입니다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이 탭들을 닫아 보고 다시 열어볼 수 있을까요</a:t>
            </a:r>
            <a:r>
              <a:rPr lang="en-US" altLang="ko-KR" dirty="0" smtClean="0">
                <a:sym typeface="Wingdings" panose="05000000000000000000" pitchFamily="2" charset="2"/>
              </a:rPr>
              <a:t>? </a:t>
            </a:r>
            <a:r>
              <a:rPr lang="ko-KR" altLang="en-US" dirty="0" smtClean="0">
                <a:sym typeface="Wingdings" panose="05000000000000000000" pitchFamily="2" charset="2"/>
              </a:rPr>
              <a:t>탭 옆에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[x] </a:t>
            </a:r>
            <a:r>
              <a:rPr lang="ko-KR" altLang="en-US" dirty="0" smtClean="0">
                <a:sym typeface="Wingdings" panose="05000000000000000000" pitchFamily="2" charset="2"/>
              </a:rPr>
              <a:t>표시를 눌러 탭을 닫을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왼쪽 프로젝트 영역에서 </a:t>
            </a:r>
            <a:r>
              <a:rPr lang="en-US" altLang="ko-KR" b="1" dirty="0" smtClean="0">
                <a:solidFill>
                  <a:srgbClr val="0070C0"/>
                </a:solidFill>
                <a:sym typeface="Wingdings" panose="05000000000000000000" pitchFamily="2" charset="2"/>
              </a:rPr>
              <a:t>MainActivity.java, activity_main.xml </a:t>
            </a:r>
            <a:r>
              <a:rPr lang="ko-KR" altLang="en-US" b="1" dirty="0" smtClean="0">
                <a:solidFill>
                  <a:srgbClr val="0070C0"/>
                </a:solidFill>
                <a:sym typeface="Wingdings" panose="05000000000000000000" pitchFamily="2" charset="2"/>
              </a:rPr>
              <a:t>파일을 </a:t>
            </a:r>
            <a:r>
              <a:rPr lang="ko-KR" altLang="en-US" b="1" dirty="0" err="1" smtClean="0">
                <a:solidFill>
                  <a:srgbClr val="0070C0"/>
                </a:solidFill>
                <a:sym typeface="Wingdings" panose="05000000000000000000" pitchFamily="2" charset="2"/>
              </a:rPr>
              <a:t>더불</a:t>
            </a:r>
            <a:r>
              <a:rPr lang="ko-KR" altLang="en-US" dirty="0" err="1" smtClean="0">
                <a:sym typeface="Wingdings" panose="05000000000000000000" pitchFamily="2" charset="2"/>
              </a:rPr>
              <a:t>클릭하면</a:t>
            </a:r>
            <a:r>
              <a:rPr lang="ko-KR" altLang="en-US" dirty="0" smtClean="0">
                <a:sym typeface="Wingdings" panose="05000000000000000000" pitchFamily="2" charset="2"/>
              </a:rPr>
              <a:t> 복구할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시도해보세요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6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0016" y="2464838"/>
            <a:ext cx="5555143" cy="4178138"/>
          </a:xfrm>
          <a:prstGeom prst="rect">
            <a:avLst/>
          </a:prstGeom>
        </p:spPr>
      </p:pic>
      <p:sp>
        <p:nvSpPr>
          <p:cNvPr id="8" name="오른쪽 화살표 7"/>
          <p:cNvSpPr/>
          <p:nvPr/>
        </p:nvSpPr>
        <p:spPr>
          <a:xfrm rot="16200000">
            <a:off x="8400257" y="3462014"/>
            <a:ext cx="432047" cy="288032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오른쪽 화살표 8"/>
          <p:cNvSpPr/>
          <p:nvPr/>
        </p:nvSpPr>
        <p:spPr>
          <a:xfrm rot="16200000">
            <a:off x="9308136" y="3490596"/>
            <a:ext cx="432047" cy="288032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오른쪽 화살표 10"/>
          <p:cNvSpPr/>
          <p:nvPr/>
        </p:nvSpPr>
        <p:spPr>
          <a:xfrm>
            <a:off x="6038587" y="3920418"/>
            <a:ext cx="432047" cy="288032"/>
          </a:xfrm>
          <a:prstGeom prst="right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오른쪽 화살표 11"/>
          <p:cNvSpPr/>
          <p:nvPr/>
        </p:nvSpPr>
        <p:spPr>
          <a:xfrm>
            <a:off x="6038587" y="4450463"/>
            <a:ext cx="432047" cy="288032"/>
          </a:xfrm>
          <a:prstGeom prst="right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8040216" y="3068960"/>
            <a:ext cx="1944216" cy="349628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051168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01-3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연습문제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7: </a:t>
            </a:r>
            <a:r>
              <a:rPr lang="en-US" altLang="ko-KR" dirty="0">
                <a:sym typeface="Wingdings" panose="05000000000000000000" pitchFamily="2" charset="2"/>
              </a:rPr>
              <a:t>[OK]</a:t>
            </a:r>
            <a:r>
              <a:rPr lang="ko-KR" altLang="en-US" dirty="0">
                <a:sym typeface="Wingdings" panose="05000000000000000000" pitchFamily="2" charset="2"/>
              </a:rPr>
              <a:t>와 </a:t>
            </a:r>
            <a:r>
              <a:rPr lang="en-US" altLang="ko-KR" dirty="0">
                <a:sym typeface="Wingdings" panose="05000000000000000000" pitchFamily="2" charset="2"/>
              </a:rPr>
              <a:t>[Cancel]</a:t>
            </a:r>
            <a:r>
              <a:rPr lang="ko-KR" altLang="en-US" dirty="0" smtClean="0">
                <a:sym typeface="Wingdings" panose="05000000000000000000" pitchFamily="2" charset="2"/>
              </a:rPr>
              <a:t>버튼이 너무 붙어 있어서 보기 불편합니다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두 사이에 약간의 거리를 두길 원합니다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button</a:t>
            </a:r>
            <a:r>
              <a:rPr lang="ko-KR" altLang="en-US" dirty="0" smtClean="0">
                <a:sym typeface="Wingdings" panose="05000000000000000000" pitchFamily="2" charset="2"/>
              </a:rPr>
              <a:t>의 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margin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속성을 설정하면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그 </a:t>
            </a:r>
            <a:r>
              <a:rPr lang="en-US" altLang="ko-KR" dirty="0" smtClean="0">
                <a:sym typeface="Wingdings" panose="05000000000000000000" pitchFamily="2" charset="2"/>
              </a:rPr>
              <a:t>margin</a:t>
            </a:r>
            <a:r>
              <a:rPr lang="ko-KR" altLang="en-US" dirty="0" smtClean="0">
                <a:sym typeface="Wingdings" panose="05000000000000000000" pitchFamily="2" charset="2"/>
              </a:rPr>
              <a:t>만큼 다른 뷰들과 </a:t>
            </a:r>
            <a:r>
              <a:rPr lang="en-US" altLang="ko-KR" dirty="0" smtClean="0">
                <a:sym typeface="Wingdings" panose="05000000000000000000" pitchFamily="2" charset="2"/>
              </a:rPr>
              <a:t>"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거리 두기</a:t>
            </a:r>
            <a:r>
              <a:rPr lang="en-US" altLang="ko-KR" dirty="0" smtClean="0">
                <a:sym typeface="Wingdings" panose="05000000000000000000" pitchFamily="2" charset="2"/>
              </a:rPr>
              <a:t>"</a:t>
            </a:r>
            <a:r>
              <a:rPr lang="ko-KR" altLang="en-US" dirty="0" smtClean="0">
                <a:sym typeface="Wingdings" panose="05000000000000000000" pitchFamily="2" charset="2"/>
              </a:rPr>
              <a:t>를 할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각각 버튼의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margin</a:t>
            </a:r>
            <a:r>
              <a:rPr lang="ko-KR" altLang="en-US" dirty="0" smtClean="0">
                <a:sym typeface="Wingdings" panose="05000000000000000000" pitchFamily="2" charset="2"/>
              </a:rPr>
              <a:t>을 </a:t>
            </a: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8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dp</a:t>
            </a:r>
            <a:r>
              <a:rPr lang="ko-KR" altLang="en-US" dirty="0" smtClean="0">
                <a:sym typeface="Wingdings" panose="05000000000000000000" pitchFamily="2" charset="2"/>
              </a:rPr>
              <a:t>로 설정하십시오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  <a:r>
              <a:rPr lang="ko-KR" altLang="en-US" dirty="0" smtClean="0">
                <a:sym typeface="Wingdings" panose="05000000000000000000" pitchFamily="2" charset="2"/>
              </a:rPr>
              <a:t>입력할 때</a:t>
            </a:r>
            <a:r>
              <a:rPr lang="en-US" altLang="ko-KR" dirty="0" smtClean="0">
                <a:sym typeface="Wingdings" panose="05000000000000000000" pitchFamily="2" charset="2"/>
              </a:rPr>
              <a:t>, "mar"</a:t>
            </a:r>
            <a:r>
              <a:rPr lang="ko-KR" altLang="en-US" dirty="0" smtClean="0">
                <a:sym typeface="Wingdings" panose="05000000000000000000" pitchFamily="2" charset="2"/>
              </a:rPr>
              <a:t>까지만 입력해서 선택해보세요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60</a:t>
            </a:fld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453100" y="1995549"/>
            <a:ext cx="6002940" cy="452431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 smtClean="0">
                <a:latin typeface="Consolas" panose="020B0609020204030204" pitchFamily="49" charset="0"/>
              </a:rPr>
              <a:t>    &lt;</a:t>
            </a:r>
            <a:r>
              <a:rPr lang="en-US" altLang="ko-KR" sz="1200" dirty="0">
                <a:latin typeface="Consolas" panose="020B0609020204030204" pitchFamily="49" charset="0"/>
              </a:rPr>
              <a:t>Button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android:id="@+id/</a:t>
            </a:r>
            <a:r>
              <a:rPr lang="en-US" altLang="ko-KR" sz="1200" dirty="0" err="1">
                <a:latin typeface="Consolas" panose="020B0609020204030204" pitchFamily="49" charset="0"/>
              </a:rPr>
              <a:t>button_ok</a:t>
            </a:r>
            <a:r>
              <a:rPr lang="en-US" altLang="ko-KR" sz="1200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android:layout_width="wrap_content"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android:layout_height="wrap_content"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android:text="@string/OK"</a:t>
            </a:r>
          </a:p>
          <a:p>
            <a:r>
              <a:rPr lang="en-US" altLang="ko-KR" sz="1200" dirty="0">
                <a:solidFill>
                  <a:srgbClr val="C00000"/>
                </a:solidFill>
                <a:latin typeface="Consolas" panose="020B0609020204030204" pitchFamily="49" charset="0"/>
              </a:rPr>
              <a:t>        android:layout_margin="8dp"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app:layout_constraintBottom_toBottomOf="parent"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app:layout_constraintEnd_toStartOf="@+</a:t>
            </a:r>
            <a:r>
              <a:rPr lang="en-US" altLang="ko-KR" sz="1200" dirty="0" smtClean="0">
                <a:latin typeface="Consolas" panose="020B0609020204030204" pitchFamily="49" charset="0"/>
              </a:rPr>
              <a:t>id/</a:t>
            </a:r>
            <a:r>
              <a:rPr lang="en-US" altLang="ko-KR" sz="1200" dirty="0" err="1" smtClean="0">
                <a:latin typeface="Consolas" panose="020B0609020204030204" pitchFamily="49" charset="0"/>
              </a:rPr>
              <a:t>button_cancel</a:t>
            </a:r>
            <a:r>
              <a:rPr lang="en-US" altLang="ko-KR" sz="1200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app:layout_constraintStart_toStartOf="parent"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app:layout_constraintTop_toTopOf="parent"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app:layout_constraintVertical_bias="0.9"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app:layout_constraintHorizontal_chainStyle="packed"/&gt;</a:t>
            </a:r>
          </a:p>
          <a:p>
            <a:endParaRPr lang="en-US" altLang="ko-KR" sz="1200" dirty="0">
              <a:latin typeface="Consolas" panose="020B0609020204030204" pitchFamily="49" charset="0"/>
            </a:endParaRPr>
          </a:p>
          <a:p>
            <a:r>
              <a:rPr lang="en-US" altLang="ko-KR" sz="1200" dirty="0">
                <a:latin typeface="Consolas" panose="020B0609020204030204" pitchFamily="49" charset="0"/>
              </a:rPr>
              <a:t>    &lt;Button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android:id="@+</a:t>
            </a:r>
            <a:r>
              <a:rPr lang="en-US" altLang="ko-KR" sz="1200" dirty="0" smtClean="0">
                <a:latin typeface="Consolas" panose="020B0609020204030204" pitchFamily="49" charset="0"/>
              </a:rPr>
              <a:t>id/</a:t>
            </a:r>
            <a:r>
              <a:rPr lang="en-US" altLang="ko-KR" sz="1200" dirty="0" err="1" smtClean="0">
                <a:latin typeface="Consolas" panose="020B0609020204030204" pitchFamily="49" charset="0"/>
              </a:rPr>
              <a:t>button_cancel</a:t>
            </a:r>
            <a:r>
              <a:rPr lang="en-US" altLang="ko-KR" sz="1200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android:layout_width="wrap_content"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android:layout_height="wrap_content"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android:text="@string/Cancel"</a:t>
            </a:r>
          </a:p>
          <a:p>
            <a:r>
              <a:rPr lang="en-US" altLang="ko-KR" sz="1200" dirty="0">
                <a:solidFill>
                  <a:srgbClr val="C00000"/>
                </a:solidFill>
                <a:latin typeface="Consolas" panose="020B0609020204030204" pitchFamily="49" charset="0"/>
              </a:rPr>
              <a:t>        android:layout_margin="8dp"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app:layout_constraintBottom_toBottomOf="parent"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app:layout_constraintEnd_toEndOf="parent"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app:layout_constraintStart_toEndOf="@+</a:t>
            </a:r>
            <a:r>
              <a:rPr lang="en-US" altLang="ko-KR" sz="1200" dirty="0" smtClean="0">
                <a:latin typeface="Consolas" panose="020B0609020204030204" pitchFamily="49" charset="0"/>
              </a:rPr>
              <a:t>id/</a:t>
            </a:r>
            <a:r>
              <a:rPr lang="en-US" altLang="ko-KR" sz="1200" dirty="0" err="1" smtClean="0">
                <a:latin typeface="Consolas" panose="020B0609020204030204" pitchFamily="49" charset="0"/>
              </a:rPr>
              <a:t>button_ok</a:t>
            </a:r>
            <a:r>
              <a:rPr lang="en-US" altLang="ko-KR" sz="1200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app:layout_constraintTop_toTopOf="parent"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app:layout_constraintVertical_bias="0.9" </a:t>
            </a:r>
            <a:r>
              <a:rPr lang="en-US" altLang="ko-KR" sz="1200" dirty="0" smtClean="0">
                <a:latin typeface="Consolas" panose="020B0609020204030204" pitchFamily="49" charset="0"/>
              </a:rPr>
              <a:t>/&gt;</a:t>
            </a:r>
            <a:endParaRPr lang="en-US" altLang="ko-KR" sz="1200" dirty="0">
              <a:latin typeface="Consolas" panose="020B0609020204030204" pitchFamily="49" charset="0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0416" y="2968164"/>
            <a:ext cx="2004234" cy="3528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272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01-3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연습문제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8: </a:t>
            </a:r>
            <a:r>
              <a:rPr lang="ko-KR" altLang="en-US" dirty="0" smtClean="0">
                <a:sym typeface="Wingdings" panose="05000000000000000000" pitchFamily="2" charset="2"/>
              </a:rPr>
              <a:t>앱을 실행해 보십시오</a:t>
            </a:r>
            <a:r>
              <a:rPr lang="en-US" altLang="ko-KR" dirty="0" smtClean="0">
                <a:sym typeface="Wingdings" panose="05000000000000000000" pitchFamily="2" charset="2"/>
              </a:rPr>
              <a:t>.  Landscape</a:t>
            </a:r>
            <a:r>
              <a:rPr lang="ko-KR" altLang="en-US" dirty="0" smtClean="0">
                <a:sym typeface="Wingdings" panose="05000000000000000000" pitchFamily="2" charset="2"/>
              </a:rPr>
              <a:t>모드를 테스트하기 위해 </a:t>
            </a:r>
            <a:r>
              <a:rPr lang="ko-KR" altLang="en-US" b="1" dirty="0" smtClean="0">
                <a:sym typeface="Wingdings" panose="05000000000000000000" pitchFamily="2" charset="2"/>
              </a:rPr>
              <a:t>단말을 돌려보십시오</a:t>
            </a:r>
            <a:endParaRPr lang="en-US" altLang="ko-KR" b="1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61</a:t>
            </a:fld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100" y="1902438"/>
            <a:ext cx="2004234" cy="352836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1624" y="1923894"/>
            <a:ext cx="5082980" cy="4054191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7154035" y="3133417"/>
            <a:ext cx="792088" cy="36004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97642" y="1936715"/>
            <a:ext cx="2728196" cy="4511431"/>
          </a:xfrm>
          <a:prstGeom prst="rect">
            <a:avLst/>
          </a:prstGeom>
        </p:spPr>
      </p:pic>
      <p:sp>
        <p:nvSpPr>
          <p:cNvPr id="10" name="모서리가 둥근 직사각형 9"/>
          <p:cNvSpPr/>
          <p:nvPr/>
        </p:nvSpPr>
        <p:spPr>
          <a:xfrm>
            <a:off x="9552382" y="2924944"/>
            <a:ext cx="216025" cy="271174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7511322" y="854397"/>
            <a:ext cx="2041061" cy="36004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꺾인 연결선 8"/>
          <p:cNvCxnSpPr>
            <a:stCxn id="11" idx="2"/>
            <a:endCxn id="6" idx="0"/>
          </p:cNvCxnSpPr>
          <p:nvPr/>
        </p:nvCxnSpPr>
        <p:spPr>
          <a:xfrm rot="5400000">
            <a:off x="7081476" y="1683040"/>
            <a:ext cx="1918980" cy="981774"/>
          </a:xfrm>
          <a:prstGeom prst="bentConnector3">
            <a:avLst>
              <a:gd name="adj1" fmla="val 12409"/>
            </a:avLst>
          </a:prstGeom>
          <a:ln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8609782" y="2603272"/>
            <a:ext cx="1086618" cy="27328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8531852" y="1426666"/>
            <a:ext cx="2839239" cy="46166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 wrap="none">
            <a:spAutoFit/>
          </a:bodyPr>
          <a:lstStyle/>
          <a:p>
            <a:r>
              <a:rPr lang="ko-KR" altLang="en-US" sz="1200" dirty="0" smtClean="0">
                <a:sym typeface="Wingdings" panose="05000000000000000000" pitchFamily="2" charset="2"/>
              </a:rPr>
              <a:t>이 부분을 끌어 내리면</a:t>
            </a:r>
            <a:r>
              <a:rPr lang="en-US" altLang="ko-KR" sz="1200" dirty="0" smtClean="0">
                <a:sym typeface="Wingdings" panose="05000000000000000000" pitchFamily="2" charset="2"/>
              </a:rPr>
              <a:t>, status bar </a:t>
            </a:r>
            <a:r>
              <a:rPr lang="ko-KR" altLang="en-US" sz="1200" dirty="0" smtClean="0">
                <a:sym typeface="Wingdings" panose="05000000000000000000" pitchFamily="2" charset="2"/>
              </a:rPr>
              <a:t>에서</a:t>
            </a:r>
            <a:endParaRPr lang="en-US" altLang="ko-KR" sz="1200" dirty="0" smtClean="0">
              <a:sym typeface="Wingdings" panose="05000000000000000000" pitchFamily="2" charset="2"/>
            </a:endParaRPr>
          </a:p>
          <a:p>
            <a:r>
              <a:rPr lang="ko-KR" altLang="en-US" sz="1200" dirty="0" smtClean="0">
                <a:sym typeface="Wingdings" panose="05000000000000000000" pitchFamily="2" charset="2"/>
              </a:rPr>
              <a:t>화면 자동 회전을 설정할 수 있습니다</a:t>
            </a:r>
            <a:r>
              <a:rPr lang="en-US" altLang="ko-KR" sz="1200" dirty="0" smtClean="0">
                <a:sym typeface="Wingdings" panose="05000000000000000000" pitchFamily="2" charset="2"/>
              </a:rPr>
              <a:t>. </a:t>
            </a:r>
            <a:endParaRPr lang="ko-KR" altLang="en-US" sz="1200" dirty="0"/>
          </a:p>
        </p:txBody>
      </p:sp>
      <p:cxnSp>
        <p:nvCxnSpPr>
          <p:cNvPr id="22" name="꺾인 연결선 21"/>
          <p:cNvCxnSpPr>
            <a:stCxn id="14" idx="3"/>
            <a:endCxn id="13" idx="3"/>
          </p:cNvCxnSpPr>
          <p:nvPr/>
        </p:nvCxnSpPr>
        <p:spPr>
          <a:xfrm flipH="1">
            <a:off x="9696400" y="1657499"/>
            <a:ext cx="1674691" cy="1082417"/>
          </a:xfrm>
          <a:prstGeom prst="bentConnector3">
            <a:avLst>
              <a:gd name="adj1" fmla="val -13650"/>
            </a:avLst>
          </a:prstGeom>
          <a:ln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7195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01-3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기초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익히기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b="1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b="1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ko-KR" b="1" dirty="0" smtClean="0">
                <a:sym typeface="Wingdings" panose="05000000000000000000" pitchFamily="2" charset="2"/>
              </a:rPr>
              <a:t>Reference: </a:t>
            </a:r>
            <a:r>
              <a:rPr lang="en-US" altLang="ko-KR" dirty="0" err="1">
                <a:hlinkClick r:id="rId2"/>
              </a:rPr>
              <a:t>ConstraintLayout</a:t>
            </a:r>
            <a:r>
              <a:rPr lang="en-US" altLang="ko-KR" dirty="0">
                <a:hlinkClick r:id="rId2"/>
              </a:rPr>
              <a:t> Tutorial for Android: Getting Started</a:t>
            </a:r>
            <a:endParaRPr lang="ko-KR" altLang="en-US" dirty="0"/>
          </a:p>
          <a:p>
            <a:pPr marL="0" indent="0">
              <a:buNone/>
            </a:pPr>
            <a:endParaRPr lang="en-US" altLang="ko-KR" b="1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940396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01-3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기초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익히기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b="1" dirty="0" smtClean="0">
                <a:sym typeface="Wingdings" panose="05000000000000000000" pitchFamily="2" charset="2"/>
              </a:rPr>
              <a:t>Guideline </a:t>
            </a:r>
            <a:r>
              <a:rPr lang="ko-KR" altLang="en-US" b="1" dirty="0" smtClean="0">
                <a:sym typeface="Wingdings" panose="05000000000000000000" pitchFamily="2" charset="2"/>
              </a:rPr>
              <a:t>사용하기</a:t>
            </a:r>
            <a:endParaRPr lang="en-US" altLang="ko-KR" b="1" dirty="0" smtClean="0">
              <a:sym typeface="Wingdings" panose="05000000000000000000" pitchFamily="2" charset="2"/>
            </a:endParaRP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Guideline</a:t>
            </a:r>
            <a:r>
              <a:rPr lang="ko-KR" altLang="en-US" dirty="0" smtClean="0">
                <a:sym typeface="Wingdings" panose="05000000000000000000" pitchFamily="2" charset="2"/>
              </a:rPr>
              <a:t>은 여러 개의 뷰를 일정한 기준 선에 정렬할 때 사용하기 위한 것이며 화면의 구성요소는 아닙니다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lvl="1"/>
            <a:r>
              <a:rPr lang="ko-KR" altLang="en-US" b="1" dirty="0" smtClean="0">
                <a:sym typeface="Wingdings" panose="05000000000000000000" pitchFamily="2" charset="2"/>
              </a:rPr>
              <a:t>새 프로젝트를 만들지 않고</a:t>
            </a:r>
            <a:r>
              <a:rPr lang="en-US" altLang="ko-KR" b="1" dirty="0" smtClean="0">
                <a:sym typeface="Wingdings" panose="05000000000000000000" pitchFamily="2" charset="2"/>
              </a:rPr>
              <a:t>, </a:t>
            </a:r>
            <a:r>
              <a:rPr lang="ko-KR" altLang="en-US" b="1" dirty="0" smtClean="0">
                <a:sym typeface="Wingdings" panose="05000000000000000000" pitchFamily="2" charset="2"/>
              </a:rPr>
              <a:t>기준의 프로젝트에 </a:t>
            </a:r>
            <a:r>
              <a:rPr lang="ko-KR" altLang="en-US" dirty="0" smtClean="0">
                <a:sym typeface="Wingdings" panose="05000000000000000000" pitchFamily="2" charset="2"/>
              </a:rPr>
              <a:t>새 </a:t>
            </a:r>
            <a:r>
              <a:rPr lang="en-US" altLang="ko-KR" dirty="0" smtClean="0">
                <a:sym typeface="Wingdings" panose="05000000000000000000" pitchFamily="2" charset="2"/>
              </a:rPr>
              <a:t>XML </a:t>
            </a:r>
            <a:r>
              <a:rPr lang="ko-KR" altLang="en-US" dirty="0" smtClean="0">
                <a:sym typeface="Wingdings" panose="05000000000000000000" pitchFamily="2" charset="2"/>
              </a:rPr>
              <a:t>레이아웃 파일을 추가하여 </a:t>
            </a:r>
            <a:r>
              <a:rPr lang="en-US" altLang="ko-KR" dirty="0" smtClean="0">
                <a:sym typeface="Wingdings" panose="05000000000000000000" pitchFamily="2" charset="2"/>
              </a:rPr>
              <a:t>Guideline</a:t>
            </a:r>
            <a:r>
              <a:rPr lang="ko-KR" altLang="en-US" dirty="0" smtClean="0">
                <a:sym typeface="Wingdings" panose="05000000000000000000" pitchFamily="2" charset="2"/>
              </a:rPr>
              <a:t>을 사용합니다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marL="457200" lvl="1" indent="0">
              <a:buNone/>
            </a:pP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356286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01-3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기초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익히기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b="1" dirty="0" smtClean="0">
                <a:sym typeface="Wingdings" panose="05000000000000000000" pitchFamily="2" charset="2"/>
              </a:rPr>
              <a:t>Guideline </a:t>
            </a:r>
            <a:r>
              <a:rPr lang="ko-KR" altLang="en-US" b="1" dirty="0" smtClean="0">
                <a:sym typeface="Wingdings" panose="05000000000000000000" pitchFamily="2" charset="2"/>
              </a:rPr>
              <a:t>사용하기</a:t>
            </a:r>
            <a:r>
              <a:rPr lang="en-US" altLang="ko-KR" b="1" dirty="0">
                <a:sym typeface="Wingdings" panose="05000000000000000000" pitchFamily="2" charset="2"/>
              </a:rPr>
              <a:t> </a:t>
            </a:r>
            <a:r>
              <a:rPr lang="en-US" altLang="ko-KR" b="1" dirty="0" smtClean="0">
                <a:sym typeface="Wingdings" panose="05000000000000000000" pitchFamily="2" charset="2"/>
              </a:rPr>
              <a:t>-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1:</a:t>
            </a:r>
          </a:p>
          <a:p>
            <a:pPr lvl="1"/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프로젝트 창</a:t>
            </a:r>
            <a:r>
              <a:rPr lang="ko-KR" altLang="en-US" dirty="0" smtClean="0">
                <a:sym typeface="Wingdings" panose="05000000000000000000" pitchFamily="2" charset="2"/>
              </a:rPr>
              <a:t>을 열고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en-US" altLang="ko-KR" b="1" dirty="0" smtClean="0">
                <a:sym typeface="Wingdings" panose="05000000000000000000" pitchFamily="2" charset="2"/>
              </a:rPr>
              <a:t>app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폴더 안에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en-US" altLang="ko-KR" b="1" dirty="0" err="1" smtClean="0">
                <a:sym typeface="Wingdings" panose="05000000000000000000" pitchFamily="2" charset="2"/>
              </a:rPr>
              <a:t>reslayout</a:t>
            </a:r>
            <a:r>
              <a:rPr lang="en-US" altLang="ko-KR" b="1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폴더를 선택합니다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마우스 오른쪽 버튼을 눌러 나타나는 </a:t>
            </a:r>
            <a:r>
              <a:rPr lang="en-US" altLang="ko-KR" dirty="0" smtClean="0">
                <a:sym typeface="Wingdings" panose="05000000000000000000" pitchFamily="2" charset="2"/>
              </a:rPr>
              <a:t>pop menu</a:t>
            </a:r>
            <a:r>
              <a:rPr lang="ko-KR" altLang="en-US" dirty="0" smtClean="0">
                <a:sym typeface="Wingdings" panose="05000000000000000000" pitchFamily="2" charset="2"/>
              </a:rPr>
              <a:t>에서 </a:t>
            </a:r>
            <a:r>
              <a:rPr lang="en-US" altLang="ko-KR" dirty="0" smtClean="0">
                <a:sym typeface="Wingdings" panose="05000000000000000000" pitchFamily="2" charset="2"/>
              </a:rPr>
              <a:t>[</a:t>
            </a:r>
            <a:r>
              <a:rPr lang="en-US" altLang="ko-KR" b="1" dirty="0" smtClean="0">
                <a:sym typeface="Wingdings" panose="05000000000000000000" pitchFamily="2" charset="2"/>
              </a:rPr>
              <a:t>New  Layout resource file</a:t>
            </a:r>
            <a:r>
              <a:rPr lang="en-US" altLang="ko-KR" dirty="0" smtClean="0">
                <a:sym typeface="Wingdings" panose="05000000000000000000" pitchFamily="2" charset="2"/>
              </a:rPr>
              <a:t>]</a:t>
            </a:r>
            <a:r>
              <a:rPr lang="ko-KR" altLang="en-US" dirty="0" smtClean="0">
                <a:sym typeface="Wingdings" panose="05000000000000000000" pitchFamily="2" charset="2"/>
              </a:rPr>
              <a:t>를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선택합니다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대화상자가 나타나면 </a:t>
            </a:r>
            <a:r>
              <a:rPr lang="en-US" altLang="ko-KR" dirty="0" smtClean="0">
                <a:sym typeface="Wingdings" panose="05000000000000000000" pitchFamily="2" charset="2"/>
              </a:rPr>
              <a:t>XML layout file </a:t>
            </a:r>
            <a:r>
              <a:rPr lang="ko-KR" altLang="en-US" dirty="0" smtClean="0">
                <a:sym typeface="Wingdings" panose="05000000000000000000" pitchFamily="2" charset="2"/>
              </a:rPr>
              <a:t>이름으로</a:t>
            </a:r>
            <a:r>
              <a:rPr lang="en-US" altLang="ko-KR" dirty="0" smtClean="0">
                <a:sym typeface="Wingdings" panose="05000000000000000000" pitchFamily="2" charset="2"/>
              </a:rPr>
              <a:t> "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activity_menu.xml</a:t>
            </a:r>
            <a:r>
              <a:rPr lang="en-US" altLang="ko-KR" dirty="0" smtClean="0">
                <a:sym typeface="Wingdings" panose="05000000000000000000" pitchFamily="2" charset="2"/>
              </a:rPr>
              <a:t>"</a:t>
            </a:r>
            <a:r>
              <a:rPr lang="ko-KR" altLang="en-US" dirty="0" smtClean="0">
                <a:sym typeface="Wingdings" panose="05000000000000000000" pitchFamily="2" charset="2"/>
              </a:rPr>
              <a:t>을 입력하고</a:t>
            </a:r>
            <a:r>
              <a:rPr lang="en-US" altLang="ko-KR" dirty="0" smtClean="0">
                <a:sym typeface="Wingdings" panose="05000000000000000000" pitchFamily="2" charset="2"/>
              </a:rPr>
              <a:t>, OK</a:t>
            </a:r>
            <a:r>
              <a:rPr lang="ko-KR" altLang="en-US" dirty="0" smtClean="0">
                <a:sym typeface="Wingdings" panose="05000000000000000000" pitchFamily="2" charset="2"/>
              </a:rPr>
              <a:t>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marL="457200" lvl="1" indent="0">
              <a:buNone/>
            </a:pP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64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2106" y="3222732"/>
            <a:ext cx="6725712" cy="204325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6" name="오른쪽 화살표 5"/>
          <p:cNvSpPr/>
          <p:nvPr/>
        </p:nvSpPr>
        <p:spPr>
          <a:xfrm>
            <a:off x="1176570" y="3663836"/>
            <a:ext cx="305536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오른쪽 화살표 25"/>
          <p:cNvSpPr/>
          <p:nvPr/>
        </p:nvSpPr>
        <p:spPr>
          <a:xfrm>
            <a:off x="1176570" y="4408070"/>
            <a:ext cx="305536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오른쪽 화살표 26"/>
          <p:cNvSpPr/>
          <p:nvPr/>
        </p:nvSpPr>
        <p:spPr>
          <a:xfrm>
            <a:off x="1541992" y="4766322"/>
            <a:ext cx="305536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 flipH="1">
            <a:off x="8259916" y="4229742"/>
            <a:ext cx="387104" cy="3160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1482106" y="2852936"/>
            <a:ext cx="4867767" cy="307777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400" b="1" dirty="0"/>
              <a:t>왼쪽 </a:t>
            </a:r>
            <a:r>
              <a:rPr lang="ko-KR" altLang="en-US" sz="1400" b="1" dirty="0" smtClean="0"/>
              <a:t>벽에 있는 </a:t>
            </a:r>
            <a:r>
              <a:rPr lang="en-US" altLang="ko-KR" sz="1400" b="1" dirty="0"/>
              <a:t>Project </a:t>
            </a:r>
            <a:r>
              <a:rPr lang="ko-KR" altLang="en-US" sz="1400" b="1" dirty="0"/>
              <a:t>탭이 없어졌어요</a:t>
            </a:r>
            <a:r>
              <a:rPr lang="en-US" altLang="ko-KR" sz="1400" b="1" dirty="0" smtClean="0"/>
              <a:t>?</a:t>
            </a:r>
            <a:endParaRPr lang="en-US" altLang="ko-KR" sz="1400" b="1" dirty="0"/>
          </a:p>
        </p:txBody>
      </p:sp>
      <p:cxnSp>
        <p:nvCxnSpPr>
          <p:cNvPr id="8" name="구부러진 연결선 7"/>
          <p:cNvCxnSpPr>
            <a:stCxn id="25" idx="1"/>
            <a:endCxn id="6" idx="1"/>
          </p:cNvCxnSpPr>
          <p:nvPr/>
        </p:nvCxnSpPr>
        <p:spPr>
          <a:xfrm rot="10800000" flipV="1">
            <a:off x="1176570" y="3006824"/>
            <a:ext cx="305536" cy="801027"/>
          </a:xfrm>
          <a:prstGeom prst="curvedConnector3">
            <a:avLst>
              <a:gd name="adj1" fmla="val 174819"/>
            </a:avLst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6974" y="5382769"/>
            <a:ext cx="1430535" cy="995155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1482106" y="5639260"/>
            <a:ext cx="4867767" cy="738664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400" b="1" dirty="0"/>
              <a:t>왼쪽 </a:t>
            </a:r>
            <a:r>
              <a:rPr lang="ko-KR" altLang="en-US" sz="1400" b="1" dirty="0" smtClean="0"/>
              <a:t>벽에 있는 </a:t>
            </a:r>
            <a:r>
              <a:rPr lang="en-US" altLang="ko-KR" sz="1400" b="1" dirty="0"/>
              <a:t>Project </a:t>
            </a:r>
            <a:r>
              <a:rPr lang="ko-KR" altLang="en-US" sz="1400" b="1" dirty="0"/>
              <a:t>탭이 없어졌어요</a:t>
            </a:r>
            <a:r>
              <a:rPr lang="en-US" altLang="ko-KR" sz="1400" b="1" dirty="0"/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방법 </a:t>
            </a:r>
            <a:r>
              <a:rPr lang="en-US" altLang="ko-KR" sz="1400" dirty="0" smtClean="0"/>
              <a:t>1: [View</a:t>
            </a:r>
            <a:r>
              <a:rPr lang="en-US" altLang="ko-KR" sz="1400" dirty="0"/>
              <a:t>] </a:t>
            </a:r>
            <a:r>
              <a:rPr lang="en-US" altLang="ko-KR" sz="1400" dirty="0" smtClean="0">
                <a:sym typeface="Wingdings" panose="05000000000000000000" pitchFamily="2" charset="2"/>
              </a:rPr>
              <a:t> </a:t>
            </a:r>
            <a:r>
              <a:rPr lang="en-US" altLang="ko-KR" sz="1400" dirty="0" smtClean="0"/>
              <a:t>[</a:t>
            </a:r>
            <a:r>
              <a:rPr lang="en-US" altLang="ko-KR" sz="1400" dirty="0"/>
              <a:t>Tools Windows] </a:t>
            </a:r>
            <a:r>
              <a:rPr lang="en-US" altLang="ko-KR" sz="1400" dirty="0" smtClean="0">
                <a:sym typeface="Wingdings" panose="05000000000000000000" pitchFamily="2" charset="2"/>
              </a:rPr>
              <a:t>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[Project] </a:t>
            </a:r>
            <a:endParaRPr lang="ko-KR" alt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방법 </a:t>
            </a:r>
            <a:r>
              <a:rPr lang="en-US" altLang="ko-KR" sz="1400" dirty="0" smtClean="0"/>
              <a:t>2: </a:t>
            </a:r>
            <a:r>
              <a:rPr lang="ko-KR" altLang="en-US" sz="1400" dirty="0" smtClean="0"/>
              <a:t>안스 </a:t>
            </a:r>
            <a:r>
              <a:rPr lang="ko-KR" altLang="en-US" sz="1400" dirty="0"/>
              <a:t>창 왼쪽 밑 코너 사각형 아이콘을 클릭하세요</a:t>
            </a:r>
          </a:p>
        </p:txBody>
      </p:sp>
      <p:cxnSp>
        <p:nvCxnSpPr>
          <p:cNvPr id="14" name="직선 화살표 연결선 13"/>
          <p:cNvCxnSpPr/>
          <p:nvPr/>
        </p:nvCxnSpPr>
        <p:spPr>
          <a:xfrm>
            <a:off x="6116894" y="6269732"/>
            <a:ext cx="881051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689334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01-3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기초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익히기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b="1" dirty="0" smtClean="0">
                <a:sym typeface="Wingdings" panose="05000000000000000000" pitchFamily="2" charset="2"/>
              </a:rPr>
              <a:t>Guideline </a:t>
            </a:r>
            <a:r>
              <a:rPr lang="ko-KR" altLang="en-US" b="1" dirty="0" smtClean="0">
                <a:sym typeface="Wingdings" panose="05000000000000000000" pitchFamily="2" charset="2"/>
              </a:rPr>
              <a:t>사용하기 </a:t>
            </a:r>
            <a:r>
              <a:rPr lang="en-US" altLang="ko-KR" b="1" dirty="0" smtClean="0">
                <a:sym typeface="Wingdings" panose="05000000000000000000" pitchFamily="2" charset="2"/>
              </a:rPr>
              <a:t>- </a:t>
            </a: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Step 1:</a:t>
            </a:r>
          </a:p>
          <a:p>
            <a:pPr lvl="1"/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프로젝트 창</a:t>
            </a:r>
            <a:r>
              <a:rPr lang="ko-KR" altLang="en-US" dirty="0" smtClean="0">
                <a:sym typeface="Wingdings" panose="05000000000000000000" pitchFamily="2" charset="2"/>
              </a:rPr>
              <a:t>을 열고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en-US" altLang="ko-KR" b="1" dirty="0" smtClean="0">
                <a:sym typeface="Wingdings" panose="05000000000000000000" pitchFamily="2" charset="2"/>
              </a:rPr>
              <a:t>app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폴더 안에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en-US" altLang="ko-KR" b="1" dirty="0" err="1" smtClean="0">
                <a:sym typeface="Wingdings" panose="05000000000000000000" pitchFamily="2" charset="2"/>
              </a:rPr>
              <a:t>reslayout</a:t>
            </a:r>
            <a:r>
              <a:rPr lang="en-US" altLang="ko-KR" b="1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폴더를 선택합니다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마우스 오른쪽 버튼을 눌러 나타나는 </a:t>
            </a:r>
            <a:r>
              <a:rPr lang="en-US" altLang="ko-KR" dirty="0" smtClean="0">
                <a:sym typeface="Wingdings" panose="05000000000000000000" pitchFamily="2" charset="2"/>
              </a:rPr>
              <a:t>pop menu</a:t>
            </a:r>
            <a:r>
              <a:rPr lang="ko-KR" altLang="en-US" dirty="0" smtClean="0">
                <a:sym typeface="Wingdings" panose="05000000000000000000" pitchFamily="2" charset="2"/>
              </a:rPr>
              <a:t>에서 </a:t>
            </a:r>
            <a:r>
              <a:rPr lang="en-US" altLang="ko-KR" dirty="0" smtClean="0">
                <a:sym typeface="Wingdings" panose="05000000000000000000" pitchFamily="2" charset="2"/>
              </a:rPr>
              <a:t>[</a:t>
            </a:r>
            <a:r>
              <a:rPr lang="en-US" altLang="ko-KR" b="1" dirty="0" smtClean="0">
                <a:sym typeface="Wingdings" panose="05000000000000000000" pitchFamily="2" charset="2"/>
              </a:rPr>
              <a:t>New  Layout resource file</a:t>
            </a:r>
            <a:r>
              <a:rPr lang="en-US" altLang="ko-KR" dirty="0" smtClean="0">
                <a:sym typeface="Wingdings" panose="05000000000000000000" pitchFamily="2" charset="2"/>
              </a:rPr>
              <a:t>]</a:t>
            </a:r>
            <a:r>
              <a:rPr lang="ko-KR" altLang="en-US" dirty="0" smtClean="0">
                <a:sym typeface="Wingdings" panose="05000000000000000000" pitchFamily="2" charset="2"/>
              </a:rPr>
              <a:t>를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선택합니다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lvl="1"/>
            <a:r>
              <a:rPr lang="ko-KR" altLang="en-US" b="1" dirty="0" smtClean="0">
                <a:sym typeface="Wingdings" panose="05000000000000000000" pitchFamily="2" charset="2"/>
              </a:rPr>
              <a:t>대화상자</a:t>
            </a:r>
            <a:r>
              <a:rPr lang="ko-KR" altLang="en-US" dirty="0" smtClean="0">
                <a:sym typeface="Wingdings" panose="05000000000000000000" pitchFamily="2" charset="2"/>
              </a:rPr>
              <a:t>가 나타나면 </a:t>
            </a:r>
            <a:r>
              <a:rPr lang="en-US" altLang="ko-KR" dirty="0" smtClean="0">
                <a:sym typeface="Wingdings" panose="05000000000000000000" pitchFamily="2" charset="2"/>
              </a:rPr>
              <a:t>XML layout file </a:t>
            </a:r>
            <a:r>
              <a:rPr lang="ko-KR" altLang="en-US" dirty="0" smtClean="0">
                <a:sym typeface="Wingdings" panose="05000000000000000000" pitchFamily="2" charset="2"/>
              </a:rPr>
              <a:t>이름으로</a:t>
            </a:r>
            <a:r>
              <a:rPr lang="en-US" altLang="ko-KR" dirty="0" smtClean="0">
                <a:sym typeface="Wingdings" panose="05000000000000000000" pitchFamily="2" charset="2"/>
              </a:rPr>
              <a:t> "</a:t>
            </a:r>
            <a:r>
              <a:rPr lang="en-US" altLang="ko-KR" b="1" dirty="0" err="1" smtClean="0">
                <a:solidFill>
                  <a:srgbClr val="C00000"/>
                </a:solidFill>
                <a:sym typeface="Wingdings" panose="05000000000000000000" pitchFamily="2" charset="2"/>
              </a:rPr>
              <a:t>activity_menu</a:t>
            </a:r>
            <a:r>
              <a:rPr lang="en-US" altLang="ko-KR" dirty="0" smtClean="0">
                <a:sym typeface="Wingdings" panose="05000000000000000000" pitchFamily="2" charset="2"/>
              </a:rPr>
              <a:t>"</a:t>
            </a:r>
            <a:r>
              <a:rPr lang="ko-KR" altLang="en-US" dirty="0" smtClean="0">
                <a:sym typeface="Wingdings" panose="05000000000000000000" pitchFamily="2" charset="2"/>
              </a:rPr>
              <a:t>을 입력합니다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Root element</a:t>
            </a:r>
            <a:r>
              <a:rPr lang="ko-KR" altLang="en-US" dirty="0" smtClean="0">
                <a:sym typeface="Wingdings" panose="05000000000000000000" pitchFamily="2" charset="2"/>
              </a:rPr>
              <a:t>에 이미 </a:t>
            </a:r>
            <a:r>
              <a:rPr lang="en-US" altLang="ko-KR" b="1" dirty="0" err="1" smtClean="0">
                <a:solidFill>
                  <a:srgbClr val="C00000"/>
                </a:solidFill>
                <a:sym typeface="Wingdings" panose="05000000000000000000" pitchFamily="2" charset="2"/>
              </a:rPr>
              <a:t>ConstraintLayout</a:t>
            </a:r>
            <a:r>
              <a:rPr lang="ko-KR" altLang="en-US" dirty="0" smtClean="0">
                <a:sym typeface="Wingdings" panose="05000000000000000000" pitchFamily="2" charset="2"/>
              </a:rPr>
              <a:t>이 아니라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예를 들면 </a:t>
            </a:r>
            <a:r>
              <a:rPr lang="en-US" altLang="ko-KR" dirty="0" err="1" smtClean="0">
                <a:sym typeface="Wingdings" panose="05000000000000000000" pitchFamily="2" charset="2"/>
              </a:rPr>
              <a:t>LinearLayout</a:t>
            </a:r>
            <a:r>
              <a:rPr lang="ko-KR" altLang="en-US" dirty="0" smtClean="0">
                <a:sym typeface="Wingdings" panose="05000000000000000000" pitchFamily="2" charset="2"/>
              </a:rPr>
              <a:t>이라면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삭제하고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>ConstraintLayout</a:t>
            </a:r>
            <a:r>
              <a:rPr lang="ko-KR" altLang="en-US" dirty="0" smtClean="0">
                <a:sym typeface="Wingdings" panose="05000000000000000000" pitchFamily="2" charset="2"/>
              </a:rPr>
              <a:t>을 몇 자 입력하면 나머지는 선택할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[OK]</a:t>
            </a:r>
            <a:r>
              <a:rPr lang="ko-KR" altLang="en-US" dirty="0" smtClean="0">
                <a:sym typeface="Wingdings" panose="05000000000000000000" pitchFamily="2" charset="2"/>
              </a:rPr>
              <a:t>하면</a:t>
            </a:r>
            <a:r>
              <a:rPr lang="en-US" altLang="ko-KR" dirty="0" smtClean="0">
                <a:sym typeface="Wingdings" panose="05000000000000000000" pitchFamily="2" charset="2"/>
              </a:rPr>
              <a:t>, res/layout </a:t>
            </a:r>
            <a:r>
              <a:rPr lang="ko-KR" altLang="en-US" dirty="0" smtClean="0">
                <a:sym typeface="Wingdings" panose="05000000000000000000" pitchFamily="2" charset="2"/>
              </a:rPr>
              <a:t>폴더에 </a:t>
            </a:r>
            <a:r>
              <a:rPr lang="en-US" altLang="ko-KR" dirty="0" smtClean="0">
                <a:sym typeface="Wingdings" panose="05000000000000000000" pitchFamily="2" charset="2"/>
              </a:rPr>
              <a:t>activity_menu.xml </a:t>
            </a:r>
            <a:r>
              <a:rPr lang="ko-KR" altLang="en-US" dirty="0" smtClean="0">
                <a:sym typeface="Wingdings" panose="05000000000000000000" pitchFamily="2" charset="2"/>
              </a:rPr>
              <a:t>파일이 생성된 것을 확인할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65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3472" y="3356992"/>
            <a:ext cx="3939881" cy="2827265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1271464" y="3666621"/>
            <a:ext cx="2160240" cy="266435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6080" y="3356992"/>
            <a:ext cx="2160240" cy="3337024"/>
          </a:xfrm>
          <a:prstGeom prst="rect">
            <a:avLst/>
          </a:prstGeom>
        </p:spPr>
      </p:pic>
      <p:sp>
        <p:nvSpPr>
          <p:cNvPr id="14" name="모서리가 둥근 직사각형 13"/>
          <p:cNvSpPr/>
          <p:nvPr/>
        </p:nvSpPr>
        <p:spPr>
          <a:xfrm>
            <a:off x="6672064" y="5805264"/>
            <a:ext cx="2376264" cy="288032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꺾인 연결선 10"/>
          <p:cNvCxnSpPr>
            <a:stCxn id="6" idx="3"/>
            <a:endCxn id="14" idx="1"/>
          </p:cNvCxnSpPr>
          <p:nvPr/>
        </p:nvCxnSpPr>
        <p:spPr>
          <a:xfrm>
            <a:off x="3431704" y="3799839"/>
            <a:ext cx="3240360" cy="2149441"/>
          </a:xfrm>
          <a:prstGeom prst="bentConnector3">
            <a:avLst>
              <a:gd name="adj1" fmla="val 72889"/>
            </a:avLst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424026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01-3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기초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익히기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b="1" dirty="0">
                <a:sym typeface="Wingdings" panose="05000000000000000000" pitchFamily="2" charset="2"/>
              </a:rPr>
              <a:t>Guideline </a:t>
            </a:r>
            <a:r>
              <a:rPr lang="ko-KR" altLang="en-US" b="1" dirty="0">
                <a:sym typeface="Wingdings" panose="05000000000000000000" pitchFamily="2" charset="2"/>
              </a:rPr>
              <a:t>사용하기 </a:t>
            </a:r>
            <a:r>
              <a:rPr lang="en-US" altLang="ko-KR" b="1" dirty="0">
                <a:sym typeface="Wingdings" panose="05000000000000000000" pitchFamily="2" charset="2"/>
              </a:rPr>
              <a:t>- </a:t>
            </a: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Step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2:</a:t>
            </a:r>
            <a:endParaRPr lang="en-US" altLang="ko-KR" b="1" dirty="0">
              <a:solidFill>
                <a:srgbClr val="C00000"/>
              </a:solidFill>
              <a:sym typeface="Wingdings" panose="05000000000000000000" pitchFamily="2" charset="2"/>
            </a:endParaRP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프로젝트 영역에서 </a:t>
            </a:r>
            <a:r>
              <a:rPr lang="en-US" altLang="ko-KR" dirty="0" smtClean="0">
                <a:sym typeface="Wingdings" panose="05000000000000000000" pitchFamily="2" charset="2"/>
              </a:rPr>
              <a:t>activity_menu.xml </a:t>
            </a:r>
            <a:r>
              <a:rPr lang="ko-KR" altLang="en-US" dirty="0" smtClean="0">
                <a:sym typeface="Wingdings" panose="05000000000000000000" pitchFamily="2" charset="2"/>
              </a:rPr>
              <a:t>을 찾아 더블 클릭하고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다음과 같이 화면을 구성하십시오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66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391" y="1700808"/>
            <a:ext cx="9189827" cy="4819056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1775520" y="1916832"/>
            <a:ext cx="1368152" cy="288032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8832304" y="2072928"/>
            <a:ext cx="504056" cy="347960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957990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01-3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기초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익히기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b="1" dirty="0">
                <a:sym typeface="Wingdings" panose="05000000000000000000" pitchFamily="2" charset="2"/>
              </a:rPr>
              <a:t>Guideline </a:t>
            </a:r>
            <a:r>
              <a:rPr lang="ko-KR" altLang="en-US" b="1" dirty="0">
                <a:sym typeface="Wingdings" panose="05000000000000000000" pitchFamily="2" charset="2"/>
              </a:rPr>
              <a:t>사용하기 </a:t>
            </a:r>
            <a:r>
              <a:rPr lang="en-US" altLang="ko-KR" b="1" dirty="0">
                <a:sym typeface="Wingdings" panose="05000000000000000000" pitchFamily="2" charset="2"/>
              </a:rPr>
              <a:t>- </a:t>
            </a: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Step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3:</a:t>
            </a:r>
            <a:endParaRPr lang="en-US" altLang="ko-KR" b="1" dirty="0">
              <a:solidFill>
                <a:srgbClr val="C00000"/>
              </a:solidFill>
              <a:sym typeface="Wingdings" panose="05000000000000000000" pitchFamily="2" charset="2"/>
            </a:endParaRP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Guideline</a:t>
            </a:r>
            <a:r>
              <a:rPr lang="ko-KR" altLang="en-US" dirty="0" smtClean="0">
                <a:sym typeface="Wingdings" panose="05000000000000000000" pitchFamily="2" charset="2"/>
              </a:rPr>
              <a:t>메뉴로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b="1" dirty="0" smtClean="0">
                <a:sym typeface="Wingdings" panose="05000000000000000000" pitchFamily="2" charset="2"/>
              </a:rPr>
              <a:t>가로</a:t>
            </a:r>
            <a:r>
              <a:rPr lang="en-US" altLang="ko-KR" b="1" dirty="0" smtClean="0">
                <a:sym typeface="Wingdings" panose="05000000000000000000" pitchFamily="2" charset="2"/>
              </a:rPr>
              <a:t>/</a:t>
            </a:r>
            <a:r>
              <a:rPr lang="ko-KR" altLang="en-US" b="1" dirty="0" smtClean="0">
                <a:sym typeface="Wingdings" panose="05000000000000000000" pitchFamily="2" charset="2"/>
              </a:rPr>
              <a:t>세로 </a:t>
            </a:r>
            <a:r>
              <a:rPr lang="en-US" altLang="ko-KR" b="1" dirty="0" smtClean="0">
                <a:sym typeface="Wingdings" panose="05000000000000000000" pitchFamily="2" charset="2"/>
              </a:rPr>
              <a:t>Guideline</a:t>
            </a:r>
            <a:r>
              <a:rPr lang="ko-KR" altLang="en-US" b="1" dirty="0" smtClean="0">
                <a:sym typeface="Wingdings" panose="05000000000000000000" pitchFamily="2" charset="2"/>
              </a:rPr>
              <a:t>을 만들 때</a:t>
            </a:r>
            <a:r>
              <a:rPr lang="en-US" altLang="ko-KR" b="1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위와 왼쪽으로부터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50dp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떨어지도록 설정하십시오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세 버튼을 </a:t>
            </a:r>
            <a:r>
              <a:rPr lang="ko-KR" altLang="en-US" dirty="0">
                <a:sym typeface="Wingdings" panose="05000000000000000000" pitchFamily="2" charset="2"/>
              </a:rPr>
              <a:t>가로</a:t>
            </a:r>
            <a:r>
              <a:rPr lang="en-US" altLang="ko-KR" dirty="0">
                <a:sym typeface="Wingdings" panose="05000000000000000000" pitchFamily="2" charset="2"/>
              </a:rPr>
              <a:t>(horizontal) Guideline </a:t>
            </a:r>
            <a:r>
              <a:rPr lang="ko-KR" altLang="en-US" dirty="0" smtClean="0">
                <a:sym typeface="Wingdings" panose="05000000000000000000" pitchFamily="2" charset="2"/>
              </a:rPr>
              <a:t>바로 아래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세로</a:t>
            </a:r>
            <a:r>
              <a:rPr lang="en-US" altLang="ko-KR" dirty="0" smtClean="0">
                <a:sym typeface="Wingdings" panose="05000000000000000000" pitchFamily="2" charset="2"/>
              </a:rPr>
              <a:t>(vertical) Guideline</a:t>
            </a:r>
            <a:r>
              <a:rPr lang="ko-KR" altLang="en-US" dirty="0" smtClean="0">
                <a:sym typeface="Wingdings" panose="05000000000000000000" pitchFamily="2" charset="2"/>
              </a:rPr>
              <a:t>의 오른쪽에 차례대로 위치하도록 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세 버튼의 </a:t>
            </a:r>
            <a:r>
              <a:rPr lang="en-US" altLang="ko-KR" dirty="0" smtClean="0">
                <a:sym typeface="Wingdings" panose="05000000000000000000" pitchFamily="2" charset="2"/>
              </a:rPr>
              <a:t>text</a:t>
            </a:r>
            <a:r>
              <a:rPr lang="ko-KR" altLang="en-US" dirty="0" smtClean="0">
                <a:sym typeface="Wingdings" panose="05000000000000000000" pitchFamily="2" charset="2"/>
              </a:rPr>
              <a:t>를 </a:t>
            </a:r>
            <a:r>
              <a:rPr lang="en-US" altLang="ko-KR" b="1" dirty="0" smtClean="0">
                <a:sym typeface="Wingdings" panose="05000000000000000000" pitchFamily="2" charset="2"/>
              </a:rPr>
              <a:t>OK, Cancel, Help</a:t>
            </a:r>
            <a:r>
              <a:rPr lang="ko-KR" altLang="en-US" dirty="0" smtClean="0">
                <a:sym typeface="Wingdings" panose="05000000000000000000" pitchFamily="2" charset="2"/>
              </a:rPr>
              <a:t>로 수정하십시오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이미 만들어 둔 </a:t>
            </a:r>
            <a:r>
              <a:rPr lang="en-US" altLang="ko-KR" dirty="0" smtClean="0">
                <a:sym typeface="Wingdings" panose="05000000000000000000" pitchFamily="2" charset="2"/>
              </a:rPr>
              <a:t>String resource</a:t>
            </a:r>
            <a:r>
              <a:rPr lang="ko-KR" altLang="en-US" dirty="0" smtClean="0">
                <a:sym typeface="Wingdings" panose="05000000000000000000" pitchFamily="2" charset="2"/>
              </a:rPr>
              <a:t>를 사용하십시오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67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416" y="4005064"/>
            <a:ext cx="3689325" cy="2421120"/>
          </a:xfrm>
          <a:prstGeom prst="rect">
            <a:avLst/>
          </a:prstGeom>
        </p:spPr>
      </p:pic>
      <p:cxnSp>
        <p:nvCxnSpPr>
          <p:cNvPr id="7" name="직선 화살표 연결선 6"/>
          <p:cNvCxnSpPr/>
          <p:nvPr/>
        </p:nvCxnSpPr>
        <p:spPr>
          <a:xfrm>
            <a:off x="3081907" y="3841838"/>
            <a:ext cx="0" cy="637619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433835" y="3548862"/>
            <a:ext cx="1409360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Guideline </a:t>
            </a:r>
            <a:r>
              <a:rPr lang="ko-KR" altLang="en-US" sz="1400" dirty="0" smtClean="0"/>
              <a:t>메뉴</a:t>
            </a:r>
            <a:endParaRPr lang="ko-KR" altLang="en-US" sz="1400" dirty="0"/>
          </a:p>
        </p:txBody>
      </p:sp>
      <p:cxnSp>
        <p:nvCxnSpPr>
          <p:cNvPr id="14" name="직선 화살표 연결선 13"/>
          <p:cNvCxnSpPr/>
          <p:nvPr/>
        </p:nvCxnSpPr>
        <p:spPr>
          <a:xfrm flipH="1">
            <a:off x="2577851" y="6279657"/>
            <a:ext cx="720080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/>
          <p:nvPr/>
        </p:nvCxnSpPr>
        <p:spPr>
          <a:xfrm flipH="1" flipV="1">
            <a:off x="2937891" y="6013223"/>
            <a:ext cx="360040" cy="21689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3138515" y="6092491"/>
            <a:ext cx="1023037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Guideline</a:t>
            </a:r>
            <a:endParaRPr lang="ko-KR" altLang="en-US" sz="1400" dirty="0"/>
          </a:p>
        </p:txBody>
      </p:sp>
      <p:sp>
        <p:nvSpPr>
          <p:cNvPr id="6" name="모서리가 둥근 직사각형 5"/>
          <p:cNvSpPr/>
          <p:nvPr/>
        </p:nvSpPr>
        <p:spPr>
          <a:xfrm>
            <a:off x="3071664" y="1196752"/>
            <a:ext cx="3744416" cy="288032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꺾인 연결선 9"/>
          <p:cNvCxnSpPr>
            <a:stCxn id="6" idx="2"/>
            <a:endCxn id="23" idx="0"/>
          </p:cNvCxnSpPr>
          <p:nvPr/>
        </p:nvCxnSpPr>
        <p:spPr>
          <a:xfrm rot="5400000">
            <a:off x="2719833" y="2507871"/>
            <a:ext cx="3247126" cy="1200952"/>
          </a:xfrm>
          <a:prstGeom prst="bentConnector3">
            <a:avLst>
              <a:gd name="adj1" fmla="val 50000"/>
            </a:avLst>
          </a:prstGeom>
          <a:ln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모서리가 둥근 직사각형 22"/>
          <p:cNvSpPr/>
          <p:nvPr/>
        </p:nvSpPr>
        <p:spPr>
          <a:xfrm>
            <a:off x="2829999" y="4731910"/>
            <a:ext cx="1825842" cy="425281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2043" y="2958784"/>
            <a:ext cx="4038950" cy="3467400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9439048" y="3534061"/>
            <a:ext cx="62388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dirty="0">
                <a:solidFill>
                  <a:srgbClr val="C00000"/>
                </a:solidFill>
                <a:sym typeface="Wingdings" panose="05000000000000000000" pitchFamily="2" charset="2"/>
              </a:rPr>
              <a:t>50dp</a:t>
            </a:r>
            <a:endParaRPr lang="ko-KR" altLang="en-US" sz="1400" dirty="0"/>
          </a:p>
        </p:txBody>
      </p:sp>
      <p:sp>
        <p:nvSpPr>
          <p:cNvPr id="17" name="직사각형 16"/>
          <p:cNvSpPr/>
          <p:nvPr/>
        </p:nvSpPr>
        <p:spPr>
          <a:xfrm>
            <a:off x="7715735" y="5776578"/>
            <a:ext cx="62388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dirty="0">
                <a:solidFill>
                  <a:srgbClr val="C00000"/>
                </a:solidFill>
                <a:sym typeface="Wingdings" panose="05000000000000000000" pitchFamily="2" charset="2"/>
              </a:rPr>
              <a:t>50dp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03733766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01-3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기초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익히기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b="1" dirty="0">
                <a:sym typeface="Wingdings" panose="05000000000000000000" pitchFamily="2" charset="2"/>
              </a:rPr>
              <a:t>Guideline </a:t>
            </a:r>
            <a:r>
              <a:rPr lang="ko-KR" altLang="en-US" b="1" dirty="0">
                <a:sym typeface="Wingdings" panose="05000000000000000000" pitchFamily="2" charset="2"/>
              </a:rPr>
              <a:t>사용하기 </a:t>
            </a:r>
            <a:r>
              <a:rPr lang="en-US" altLang="ko-KR" b="1" dirty="0">
                <a:sym typeface="Wingdings" panose="05000000000000000000" pitchFamily="2" charset="2"/>
              </a:rPr>
              <a:t>- </a:t>
            </a: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Step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4:</a:t>
            </a:r>
            <a:endParaRPr lang="en-US" altLang="ko-KR" b="1" dirty="0">
              <a:solidFill>
                <a:srgbClr val="C00000"/>
              </a:solidFill>
              <a:sym typeface="Wingdings" panose="05000000000000000000" pitchFamily="2" charset="2"/>
            </a:endParaRP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Component Tree</a:t>
            </a:r>
            <a:r>
              <a:rPr lang="ko-KR" altLang="en-US" dirty="0" smtClean="0">
                <a:sym typeface="Wingdings" panose="05000000000000000000" pitchFamily="2" charset="2"/>
              </a:rPr>
              <a:t>영역의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오류</a:t>
            </a:r>
            <a:r>
              <a:rPr lang="en-US" altLang="ko-KR" dirty="0" smtClean="0">
                <a:sym typeface="Wingdings" panose="05000000000000000000" pitchFamily="2" charset="2"/>
              </a:rPr>
              <a:t>(</a:t>
            </a:r>
            <a:r>
              <a:rPr lang="ko-KR" altLang="en-US" dirty="0" smtClean="0">
                <a:sym typeface="Wingdings" panose="05000000000000000000" pitchFamily="2" charset="2"/>
              </a:rPr>
              <a:t>빨간 느낌표</a:t>
            </a:r>
            <a:r>
              <a:rPr lang="en-US" altLang="ko-KR" dirty="0" smtClean="0">
                <a:sym typeface="Wingdings" panose="05000000000000000000" pitchFamily="2" charset="2"/>
              </a:rPr>
              <a:t>)</a:t>
            </a:r>
            <a:r>
              <a:rPr lang="ko-KR" altLang="en-US" dirty="0" smtClean="0">
                <a:sym typeface="Wingdings" panose="05000000000000000000" pitchFamily="2" charset="2"/>
              </a:rPr>
              <a:t>에 마우스를 올리면 나오는 오류 메시지를 읽어보십시오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해결 방법의 하나로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Chain</a:t>
            </a:r>
            <a:r>
              <a:rPr lang="ko-KR" altLang="en-US" dirty="0" smtClean="0">
                <a:sym typeface="Wingdings" panose="05000000000000000000" pitchFamily="2" charset="2"/>
              </a:rPr>
              <a:t>을 사용하고자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Component Tree</a:t>
            </a:r>
            <a:r>
              <a:rPr lang="ko-KR" altLang="en-US" dirty="0" smtClean="0">
                <a:sym typeface="Wingdings" panose="05000000000000000000" pitchFamily="2" charset="2"/>
              </a:rPr>
              <a:t>영역에서 세 버튼을 모두 택하고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마우스 우클릭하여 나오는 컨텍스트 메뉴에서 </a:t>
            </a:r>
            <a:r>
              <a:rPr lang="en-US" altLang="ko-KR" dirty="0" smtClean="0">
                <a:sym typeface="Wingdings" panose="05000000000000000000" pitchFamily="2" charset="2"/>
              </a:rPr>
              <a:t>[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Create Vertical Chain</a:t>
            </a:r>
            <a:r>
              <a:rPr lang="en-US" altLang="ko-KR" dirty="0" smtClean="0">
                <a:sym typeface="Wingdings" panose="05000000000000000000" pitchFamily="2" charset="2"/>
              </a:rPr>
              <a:t>]</a:t>
            </a:r>
            <a:r>
              <a:rPr lang="ko-KR" altLang="en-US" dirty="0" smtClean="0">
                <a:sym typeface="Wingdings" panose="05000000000000000000" pitchFamily="2" charset="2"/>
              </a:rPr>
              <a:t>을 선택하십시오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68</a:t>
            </a:fld>
            <a:endParaRPr lang="ko-KR" altLang="en-US"/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100" y="2852693"/>
            <a:ext cx="4038950" cy="3467400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9325" y="2839725"/>
            <a:ext cx="4578597" cy="3431840"/>
          </a:xfrm>
          <a:prstGeom prst="rect">
            <a:avLst/>
          </a:prstGeom>
        </p:spPr>
      </p:pic>
      <p:sp>
        <p:nvSpPr>
          <p:cNvPr id="29" name="모서리가 둥근 직사각형 28"/>
          <p:cNvSpPr/>
          <p:nvPr/>
        </p:nvSpPr>
        <p:spPr>
          <a:xfrm>
            <a:off x="2351584" y="3663365"/>
            <a:ext cx="2052499" cy="557723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모서리가 둥근 직사각형 29"/>
          <p:cNvSpPr/>
          <p:nvPr/>
        </p:nvSpPr>
        <p:spPr>
          <a:xfrm>
            <a:off x="5493928" y="5157192"/>
            <a:ext cx="1636970" cy="239024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8288" y="2708919"/>
            <a:ext cx="2092622" cy="3562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1453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01-3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기초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익히기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b="1" dirty="0">
                <a:sym typeface="Wingdings" panose="05000000000000000000" pitchFamily="2" charset="2"/>
              </a:rPr>
              <a:t>Guideline </a:t>
            </a:r>
            <a:r>
              <a:rPr lang="ko-KR" altLang="en-US" b="1" dirty="0">
                <a:sym typeface="Wingdings" panose="05000000000000000000" pitchFamily="2" charset="2"/>
              </a:rPr>
              <a:t>사용하기 </a:t>
            </a:r>
            <a:r>
              <a:rPr lang="en-US" altLang="ko-KR" b="1" dirty="0">
                <a:sym typeface="Wingdings" panose="05000000000000000000" pitchFamily="2" charset="2"/>
              </a:rPr>
              <a:t>- </a:t>
            </a: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Step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5:</a:t>
            </a:r>
            <a:endParaRPr lang="en-US" altLang="ko-KR" b="1" dirty="0">
              <a:solidFill>
                <a:srgbClr val="C00000"/>
              </a:solidFill>
              <a:sym typeface="Wingdings" panose="05000000000000000000" pitchFamily="2" charset="2"/>
            </a:endParaRP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이제 세 버튼을 모으려면</a:t>
            </a:r>
            <a:r>
              <a:rPr lang="en-US" altLang="ko-KR" dirty="0" smtClean="0">
                <a:sym typeface="Wingdings" panose="05000000000000000000" pitchFamily="2" charset="2"/>
              </a:rPr>
              <a:t>, Constraint Layout</a:t>
            </a:r>
            <a:r>
              <a:rPr lang="ko-KR" altLang="en-US" dirty="0" smtClean="0">
                <a:sym typeface="Wingdings" panose="05000000000000000000" pitchFamily="2" charset="2"/>
              </a:rPr>
              <a:t>의 </a:t>
            </a:r>
            <a:r>
              <a:rPr lang="en-US" altLang="ko-KR" dirty="0" smtClean="0">
                <a:sym typeface="Wingdings" panose="05000000000000000000" pitchFamily="2" charset="2"/>
              </a:rPr>
              <a:t>Chain Style </a:t>
            </a:r>
            <a:r>
              <a:rPr lang="ko-KR" altLang="en-US" dirty="0" smtClean="0">
                <a:sym typeface="Wingdings" panose="05000000000000000000" pitchFamily="2" charset="2"/>
              </a:rPr>
              <a:t>중에 </a:t>
            </a:r>
            <a:r>
              <a:rPr lang="en-US" altLang="ko-KR" dirty="0" smtClean="0">
                <a:sym typeface="Wingdings" panose="05000000000000000000" pitchFamily="2" charset="2"/>
              </a:rPr>
              <a:t>packed</a:t>
            </a:r>
            <a:r>
              <a:rPr lang="ko-KR" altLang="en-US" dirty="0" smtClean="0">
                <a:sym typeface="Wingdings" panose="05000000000000000000" pitchFamily="2" charset="2"/>
              </a:rPr>
              <a:t>를 사용하면 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[OK]</a:t>
            </a:r>
            <a:r>
              <a:rPr lang="ko-KR" altLang="en-US" dirty="0" smtClean="0">
                <a:sym typeface="Wingdings" panose="05000000000000000000" pitchFamily="2" charset="2"/>
              </a:rPr>
              <a:t>버튼 위에서 우클릭하여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en-US" altLang="ko-KR" b="1" dirty="0" smtClean="0">
                <a:sym typeface="Wingdings" panose="05000000000000000000" pitchFamily="2" charset="2"/>
              </a:rPr>
              <a:t>[Chains][Vertical Chain Style][packed]</a:t>
            </a:r>
            <a:r>
              <a:rPr lang="ko-KR" altLang="en-US" dirty="0" smtClean="0">
                <a:sym typeface="Wingdings" panose="05000000000000000000" pitchFamily="2" charset="2"/>
              </a:rPr>
              <a:t>를 선택하십시오</a:t>
            </a:r>
            <a:r>
              <a:rPr lang="en-US" altLang="ko-KR" dirty="0" smtClean="0">
                <a:sym typeface="Wingdings" panose="05000000000000000000" pitchFamily="2" charset="2"/>
              </a:rPr>
              <a:t>.   </a:t>
            </a: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69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424" y="2073902"/>
            <a:ext cx="2664296" cy="450880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1987" y="2132857"/>
            <a:ext cx="4199972" cy="438723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7" name="모서리가 둥근 직사각형 6"/>
          <p:cNvSpPr/>
          <p:nvPr/>
        </p:nvSpPr>
        <p:spPr>
          <a:xfrm>
            <a:off x="3791744" y="3212976"/>
            <a:ext cx="3024336" cy="216024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3791744" y="5445224"/>
            <a:ext cx="3024336" cy="216024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8328248" y="3189567"/>
            <a:ext cx="2815656" cy="138499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400" dirty="0" smtClean="0">
                <a:sym typeface="Wingdings" panose="05000000000000000000" pitchFamily="2" charset="2"/>
              </a:rPr>
              <a:t>여기서는 두 번째</a:t>
            </a:r>
            <a:r>
              <a:rPr lang="en-US" altLang="ko-KR" sz="1400" dirty="0" smtClean="0">
                <a:sym typeface="Wingdings" panose="05000000000000000000" pitchFamily="2" charset="2"/>
              </a:rPr>
              <a:t>, </a:t>
            </a:r>
            <a:r>
              <a:rPr lang="ko-KR" altLang="en-US" sz="1400" dirty="0" smtClean="0">
                <a:sym typeface="Wingdings" panose="05000000000000000000" pitchFamily="2" charset="2"/>
              </a:rPr>
              <a:t>세 번째 버튼이 </a:t>
            </a:r>
            <a:r>
              <a:rPr lang="en-US" altLang="ko-KR" sz="1400" dirty="0" err="1" smtClean="0">
                <a:sym typeface="Wingdings" panose="05000000000000000000" pitchFamily="2" charset="2"/>
              </a:rPr>
              <a:t>layout_margin</a:t>
            </a:r>
            <a:r>
              <a:rPr lang="en-US" altLang="ko-KR" sz="1400" dirty="0" smtClean="0">
                <a:sym typeface="Wingdings" panose="05000000000000000000" pitchFamily="2" charset="2"/>
              </a:rPr>
              <a:t> </a:t>
            </a:r>
            <a:r>
              <a:rPr lang="ko-KR" altLang="en-US" sz="1400" dirty="0" smtClean="0">
                <a:sym typeface="Wingdings" panose="05000000000000000000" pitchFamily="2" charset="2"/>
              </a:rPr>
              <a:t>대신에 </a:t>
            </a:r>
            <a:r>
              <a:rPr lang="en-US" altLang="ko-KR" sz="1400" dirty="0" err="1" smtClean="0">
                <a:sym typeface="Wingdings" panose="05000000000000000000" pitchFamily="2" charset="2"/>
              </a:rPr>
              <a:t>marginTop</a:t>
            </a:r>
            <a:r>
              <a:rPr lang="ko-KR" altLang="en-US" sz="1400" dirty="0" smtClean="0">
                <a:sym typeface="Wingdings" panose="05000000000000000000" pitchFamily="2" charset="2"/>
              </a:rPr>
              <a:t>을 사용하여 위의 버튼과의 거리 두기를 설정 했습니다</a:t>
            </a:r>
            <a:r>
              <a:rPr lang="en-US" altLang="ko-KR" sz="1400" dirty="0" smtClean="0">
                <a:sym typeface="Wingdings" panose="05000000000000000000" pitchFamily="2" charset="2"/>
              </a:rPr>
              <a:t>. </a:t>
            </a:r>
          </a:p>
          <a:p>
            <a:endParaRPr lang="en-US" altLang="ko-KR" sz="1400" dirty="0">
              <a:sym typeface="Wingdings" panose="05000000000000000000" pitchFamily="2" charset="2"/>
            </a:endParaRPr>
          </a:p>
          <a:p>
            <a:r>
              <a:rPr lang="en-US" altLang="ko-KR" sz="1400" dirty="0" err="1" smtClean="0">
                <a:sym typeface="Wingdings" panose="05000000000000000000" pitchFamily="2" charset="2"/>
              </a:rPr>
              <a:t>marginStart</a:t>
            </a:r>
            <a:r>
              <a:rPr lang="ko-KR" altLang="en-US" sz="1400" dirty="0" smtClean="0">
                <a:sym typeface="Wingdings" panose="05000000000000000000" pitchFamily="2" charset="2"/>
              </a:rPr>
              <a:t>도 마찬가지입니다</a:t>
            </a:r>
            <a:r>
              <a:rPr lang="en-US" altLang="ko-KR" sz="1400" dirty="0" smtClean="0">
                <a:sym typeface="Wingdings" panose="05000000000000000000" pitchFamily="2" charset="2"/>
              </a:rPr>
              <a:t>. 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8134076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01-1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창의 구성과 기능 알아보기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>
                <a:sym typeface="Wingdings" panose="05000000000000000000" pitchFamily="2" charset="2"/>
              </a:rPr>
              <a:t>오른쪽 작업 영역에 </a:t>
            </a:r>
            <a:r>
              <a:rPr lang="en-US" altLang="ko-KR" b="1" dirty="0" smtClean="0">
                <a:sym typeface="Wingdings" panose="05000000000000000000" pitchFamily="2" charset="2"/>
              </a:rPr>
              <a:t>[activity_main.xml] </a:t>
            </a:r>
            <a:r>
              <a:rPr lang="ko-KR" altLang="en-US" dirty="0" smtClean="0">
                <a:sym typeface="Wingdings" panose="05000000000000000000" pitchFamily="2" charset="2"/>
              </a:rPr>
              <a:t>탭 옆에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[x] </a:t>
            </a:r>
            <a:r>
              <a:rPr lang="ko-KR" altLang="en-US" dirty="0" smtClean="0">
                <a:sym typeface="Wingdings" panose="05000000000000000000" pitchFamily="2" charset="2"/>
              </a:rPr>
              <a:t>표시를 눌러 탭을 닫았는데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복구할 수 있었나요</a:t>
            </a:r>
            <a:r>
              <a:rPr lang="en-US" altLang="ko-KR" dirty="0" smtClean="0">
                <a:sym typeface="Wingdings" panose="05000000000000000000" pitchFamily="2" charset="2"/>
              </a:rPr>
              <a:t>?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왼쪽 프로젝트 영역에서 </a:t>
            </a:r>
            <a:r>
              <a:rPr lang="en-US" altLang="ko-KR" b="1" dirty="0" smtClean="0">
                <a:solidFill>
                  <a:srgbClr val="0070C0"/>
                </a:solidFill>
                <a:sym typeface="Wingdings" panose="05000000000000000000" pitchFamily="2" charset="2"/>
              </a:rPr>
              <a:t>activity_main.xml </a:t>
            </a:r>
            <a:r>
              <a:rPr lang="ko-KR" altLang="en-US" dirty="0" smtClean="0">
                <a:sym typeface="Wingdings" panose="05000000000000000000" pitchFamily="2" charset="2"/>
              </a:rPr>
              <a:t>파일을 찾아가서 더블 클릭하면 복구할 수 있는데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그 파일을 찾을 수가 없나요</a:t>
            </a:r>
            <a:r>
              <a:rPr lang="en-US" altLang="ko-KR" dirty="0" smtClean="0">
                <a:sym typeface="Wingdings" panose="05000000000000000000" pitchFamily="2" charset="2"/>
              </a:rPr>
              <a:t>?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왼쪽 프로젝트 영역에서 </a:t>
            </a:r>
            <a:r>
              <a:rPr lang="en-US" altLang="ko-KR" dirty="0" smtClean="0">
                <a:sym typeface="Wingdings" panose="05000000000000000000" pitchFamily="2" charset="2"/>
              </a:rPr>
              <a:t>[</a:t>
            </a:r>
            <a:r>
              <a:rPr lang="en-US" altLang="ko-KR" dirty="0">
                <a:sym typeface="Wingdings" panose="05000000000000000000" pitchFamily="2" charset="2"/>
              </a:rPr>
              <a:t>res]  [layout]  </a:t>
            </a:r>
            <a:r>
              <a:rPr lang="en-US" altLang="ko-KR" dirty="0" smtClean="0">
                <a:sym typeface="Wingdings" panose="05000000000000000000" pitchFamily="2" charset="2"/>
              </a:rPr>
              <a:t>activity_main.xml </a:t>
            </a:r>
            <a:r>
              <a:rPr lang="ko-KR" altLang="en-US" dirty="0" smtClean="0">
                <a:sym typeface="Wingdings" panose="05000000000000000000" pitchFamily="2" charset="2"/>
              </a:rPr>
              <a:t>찾아가면 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7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588" y="2204864"/>
            <a:ext cx="6415813" cy="4404586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839416" y="4005064"/>
            <a:ext cx="2160240" cy="648072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839417" y="2924944"/>
            <a:ext cx="1080120" cy="216024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143220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01-3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기초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익히기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b="1" dirty="0">
                <a:sym typeface="Wingdings" panose="05000000000000000000" pitchFamily="2" charset="2"/>
              </a:rPr>
              <a:t>Guideline </a:t>
            </a:r>
            <a:r>
              <a:rPr lang="ko-KR" altLang="en-US" b="1" dirty="0">
                <a:sym typeface="Wingdings" panose="05000000000000000000" pitchFamily="2" charset="2"/>
              </a:rPr>
              <a:t>사용하기 </a:t>
            </a:r>
            <a:r>
              <a:rPr lang="en-US" altLang="ko-KR" b="1" dirty="0">
                <a:sym typeface="Wingdings" panose="05000000000000000000" pitchFamily="2" charset="2"/>
              </a:rPr>
              <a:t>- </a:t>
            </a: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Step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6:</a:t>
            </a:r>
            <a:endParaRPr lang="en-US" altLang="ko-KR" b="1" dirty="0">
              <a:solidFill>
                <a:srgbClr val="C00000"/>
              </a:solidFill>
              <a:sym typeface="Wingdings" panose="05000000000000000000" pitchFamily="2" charset="2"/>
            </a:endParaRP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이제 세 버튼을 모으려면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위쪽으로 올리려면 어떻게 해야 하나요</a:t>
            </a:r>
            <a:r>
              <a:rPr lang="en-US" altLang="ko-KR" dirty="0" smtClean="0">
                <a:sym typeface="Wingdings" panose="05000000000000000000" pitchFamily="2" charset="2"/>
              </a:rPr>
              <a:t>?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마우스로 끌어 당겨도</a:t>
            </a:r>
            <a:r>
              <a:rPr lang="en-US" altLang="ko-KR" dirty="0" smtClean="0">
                <a:sym typeface="Wingdings" panose="05000000000000000000" pitchFamily="2" charset="2"/>
              </a:rPr>
              <a:t>, Vertical chain</a:t>
            </a:r>
            <a:r>
              <a:rPr lang="ko-KR" altLang="en-US" dirty="0" smtClean="0">
                <a:sym typeface="Wingdings" panose="05000000000000000000" pitchFamily="2" charset="2"/>
              </a:rPr>
              <a:t>을 묶인 버튼들은 위로 이동하지 않습니다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우리가 이미 배운 </a:t>
            </a:r>
            <a:r>
              <a:rPr lang="en-US" altLang="ko-KR" b="1" dirty="0" err="1" smtClean="0">
                <a:solidFill>
                  <a:srgbClr val="C00000"/>
                </a:solidFill>
                <a:sym typeface="Wingdings" panose="05000000000000000000" pitchFamily="2" charset="2"/>
              </a:rPr>
              <a:t>Vertical_bias</a:t>
            </a:r>
            <a:r>
              <a:rPr lang="ko-KR" altLang="en-US" dirty="0" smtClean="0">
                <a:sym typeface="Wingdings" panose="05000000000000000000" pitchFamily="2" charset="2"/>
              </a:rPr>
              <a:t>를 </a:t>
            </a:r>
            <a:r>
              <a:rPr lang="en-US" altLang="ko-KR" dirty="0" smtClean="0">
                <a:sym typeface="Wingdings" panose="05000000000000000000" pitchFamily="2" charset="2"/>
              </a:rPr>
              <a:t>[OK}</a:t>
            </a:r>
            <a:r>
              <a:rPr lang="ko-KR" altLang="en-US" dirty="0" smtClean="0">
                <a:sym typeface="Wingdings" panose="05000000000000000000" pitchFamily="2" charset="2"/>
              </a:rPr>
              <a:t>버튼에 적용하면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다른 버튼들은 자동으로 조정됩니다</a:t>
            </a:r>
            <a:r>
              <a:rPr lang="en-US" altLang="ko-KR" dirty="0" smtClean="0">
                <a:sym typeface="Wingdings" panose="05000000000000000000" pitchFamily="2" charset="2"/>
              </a:rPr>
              <a:t>.     </a:t>
            </a: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70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441" y="2189426"/>
            <a:ext cx="7344816" cy="4264074"/>
          </a:xfrm>
          <a:prstGeom prst="rect">
            <a:avLst/>
          </a:prstGeom>
        </p:spPr>
      </p:pic>
      <p:sp>
        <p:nvSpPr>
          <p:cNvPr id="8" name="오른쪽 화살표 7"/>
          <p:cNvSpPr/>
          <p:nvPr/>
        </p:nvSpPr>
        <p:spPr>
          <a:xfrm>
            <a:off x="911424" y="4365104"/>
            <a:ext cx="360040" cy="216024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814068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01-3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기초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익히기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b="1" dirty="0">
                <a:sym typeface="Wingdings" panose="05000000000000000000" pitchFamily="2" charset="2"/>
              </a:rPr>
              <a:t>Guideline </a:t>
            </a:r>
            <a:r>
              <a:rPr lang="ko-KR" altLang="en-US" b="1" dirty="0">
                <a:sym typeface="Wingdings" panose="05000000000000000000" pitchFamily="2" charset="2"/>
              </a:rPr>
              <a:t>사용하기 </a:t>
            </a:r>
            <a:r>
              <a:rPr lang="en-US" altLang="ko-KR" b="1" dirty="0">
                <a:sym typeface="Wingdings" panose="05000000000000000000" pitchFamily="2" charset="2"/>
              </a:rPr>
              <a:t>- </a:t>
            </a: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Step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7:</a:t>
            </a:r>
            <a:endParaRPr lang="en-US" altLang="ko-KR" b="1" dirty="0">
              <a:solidFill>
                <a:srgbClr val="C00000"/>
              </a:solidFill>
              <a:sym typeface="Wingdings" panose="05000000000000000000" pitchFamily="2" charset="2"/>
            </a:endParaRP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코드를 실행하고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단말을 관찰하십시오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새로운 레이아웃이 나오지 않고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예전에 만든 것이 출력됩니다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즉 </a:t>
            </a:r>
            <a:r>
              <a:rPr lang="en-US" altLang="ko-KR" dirty="0" smtClean="0">
                <a:sym typeface="Wingdings" panose="05000000000000000000" pitchFamily="2" charset="2"/>
              </a:rPr>
              <a:t>activity_main.xml</a:t>
            </a:r>
            <a:r>
              <a:rPr lang="ko-KR" altLang="en-US" dirty="0" smtClean="0">
                <a:sym typeface="Wingdings" panose="05000000000000000000" pitchFamily="2" charset="2"/>
              </a:rPr>
              <a:t>이 출력된 것입니다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어디가 문제일까요</a:t>
            </a:r>
            <a:r>
              <a:rPr lang="en-US" altLang="ko-KR" dirty="0" smtClean="0">
                <a:sym typeface="Wingdings" panose="05000000000000000000" pitchFamily="2" charset="2"/>
              </a:rPr>
              <a:t>?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우리가 새로 만든 </a:t>
            </a:r>
            <a:r>
              <a:rPr lang="en-US" altLang="ko-KR" dirty="0" smtClean="0">
                <a:sym typeface="Wingdings" panose="05000000000000000000" pitchFamily="2" charset="2"/>
              </a:rPr>
              <a:t>activity_menu.xml</a:t>
            </a:r>
            <a:r>
              <a:rPr lang="ko-KR" altLang="en-US" dirty="0" smtClean="0">
                <a:sym typeface="Wingdings" panose="05000000000000000000" pitchFamily="2" charset="2"/>
              </a:rPr>
              <a:t>에 있는 </a:t>
            </a:r>
            <a:r>
              <a:rPr lang="en-US" altLang="ko-KR" dirty="0" smtClean="0">
                <a:sym typeface="Wingdings" panose="05000000000000000000" pitchFamily="2" charset="2"/>
              </a:rPr>
              <a:t>[OK][Cancel][Help]</a:t>
            </a:r>
            <a:r>
              <a:rPr lang="ko-KR" altLang="en-US" dirty="0" smtClean="0">
                <a:sym typeface="Wingdings" panose="05000000000000000000" pitchFamily="2" charset="2"/>
              </a:rPr>
              <a:t>버튼 레이아웃이 출력할 수 있을까요</a:t>
            </a:r>
            <a:r>
              <a:rPr lang="en-US" altLang="ko-KR" dirty="0" smtClean="0">
                <a:sym typeface="Wingdings" panose="05000000000000000000" pitchFamily="2" charset="2"/>
              </a:rPr>
              <a:t>?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71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1464" y="2636912"/>
            <a:ext cx="2042337" cy="374174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4493" y="2636912"/>
            <a:ext cx="2142708" cy="3741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20741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01-3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기초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익히기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b="1" dirty="0">
                <a:sym typeface="Wingdings" panose="05000000000000000000" pitchFamily="2" charset="2"/>
              </a:rPr>
              <a:t>Guideline </a:t>
            </a:r>
            <a:r>
              <a:rPr lang="ko-KR" altLang="en-US" b="1" dirty="0">
                <a:sym typeface="Wingdings" panose="05000000000000000000" pitchFamily="2" charset="2"/>
              </a:rPr>
              <a:t>사용하기 </a:t>
            </a:r>
            <a:r>
              <a:rPr lang="en-US" altLang="ko-KR" b="1" dirty="0">
                <a:sym typeface="Wingdings" panose="05000000000000000000" pitchFamily="2" charset="2"/>
              </a:rPr>
              <a:t>- </a:t>
            </a: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Step 7: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코드를 실행하고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단말을 관찰하십시오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새로운 레이아웃이 나오지 않고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예전에 만든 것이 출력됩니다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즉 </a:t>
            </a:r>
            <a:r>
              <a:rPr lang="en-US" altLang="ko-KR" dirty="0" smtClean="0">
                <a:sym typeface="Wingdings" panose="05000000000000000000" pitchFamily="2" charset="2"/>
              </a:rPr>
              <a:t>activity_main.xml</a:t>
            </a:r>
            <a:r>
              <a:rPr lang="ko-KR" altLang="en-US" dirty="0" smtClean="0">
                <a:sym typeface="Wingdings" panose="05000000000000000000" pitchFamily="2" charset="2"/>
              </a:rPr>
              <a:t>이 출력된 것입니다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우리가 새로 만든 </a:t>
            </a:r>
            <a:r>
              <a:rPr lang="en-US" altLang="ko-KR" dirty="0" smtClean="0">
                <a:sym typeface="Wingdings" panose="05000000000000000000" pitchFamily="2" charset="2"/>
              </a:rPr>
              <a:t>activity_menu.xml</a:t>
            </a:r>
            <a:r>
              <a:rPr lang="ko-KR" altLang="en-US" dirty="0" smtClean="0">
                <a:sym typeface="Wingdings" panose="05000000000000000000" pitchFamily="2" charset="2"/>
              </a:rPr>
              <a:t>에 있는 </a:t>
            </a:r>
            <a:r>
              <a:rPr lang="en-US" altLang="ko-KR" dirty="0" smtClean="0">
                <a:sym typeface="Wingdings" panose="05000000000000000000" pitchFamily="2" charset="2"/>
              </a:rPr>
              <a:t>[OK][Cancel][Help]</a:t>
            </a:r>
            <a:r>
              <a:rPr lang="ko-KR" altLang="en-US" dirty="0" smtClean="0">
                <a:sym typeface="Wingdings" panose="05000000000000000000" pitchFamily="2" charset="2"/>
              </a:rPr>
              <a:t>버튼 레이아웃이 출력할 수 있을까요</a:t>
            </a:r>
            <a:r>
              <a:rPr lang="en-US" altLang="ko-KR" dirty="0" smtClean="0">
                <a:sym typeface="Wingdings" panose="05000000000000000000" pitchFamily="2" charset="2"/>
              </a:rPr>
              <a:t>?</a:t>
            </a:r>
          </a:p>
          <a:p>
            <a:pPr lvl="2"/>
            <a:r>
              <a:rPr lang="en-US" altLang="ko-KR" dirty="0" smtClean="0">
                <a:sym typeface="Wingdings" panose="05000000000000000000" pitchFamily="2" charset="2"/>
              </a:rPr>
              <a:t>MainActivity.java </a:t>
            </a:r>
            <a:r>
              <a:rPr lang="ko-KR" altLang="en-US" dirty="0" smtClean="0">
                <a:sym typeface="Wingdings" panose="05000000000000000000" pitchFamily="2" charset="2"/>
              </a:rPr>
              <a:t>소스 코드를 수정해야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2"/>
            <a:r>
              <a:rPr lang="en-US" altLang="ko-KR" b="1" dirty="0" err="1" smtClean="0">
                <a:solidFill>
                  <a:srgbClr val="C00000"/>
                </a:solidFill>
                <a:sym typeface="Wingdings" panose="05000000000000000000" pitchFamily="2" charset="2"/>
              </a:rPr>
              <a:t>R.layout.activity_main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를 </a:t>
            </a:r>
            <a:r>
              <a:rPr lang="en-US" altLang="ko-KR" b="1" dirty="0" err="1" smtClean="0">
                <a:solidFill>
                  <a:srgbClr val="C00000"/>
                </a:solidFill>
                <a:sym typeface="Wingdings" panose="05000000000000000000" pitchFamily="2" charset="2"/>
              </a:rPr>
              <a:t>R.layout.activity_menu</a:t>
            </a:r>
            <a:r>
              <a:rPr lang="ko-KR" altLang="en-US" dirty="0" smtClean="0">
                <a:sym typeface="Wingdings" panose="05000000000000000000" pitchFamily="2" charset="2"/>
              </a:rPr>
              <a:t>로 수정하면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우리가 지금까지 만든 새로운 </a:t>
            </a:r>
            <a:r>
              <a:rPr lang="en-US" altLang="ko-KR" dirty="0" smtClean="0">
                <a:sym typeface="Wingdings" panose="05000000000000000000" pitchFamily="2" charset="2"/>
              </a:rPr>
              <a:t>activity_men.xml </a:t>
            </a:r>
            <a:r>
              <a:rPr lang="ko-KR" altLang="en-US" dirty="0" smtClean="0">
                <a:sym typeface="Wingdings" panose="05000000000000000000" pitchFamily="2" charset="2"/>
              </a:rPr>
              <a:t>파일에 있는 </a:t>
            </a:r>
            <a:r>
              <a:rPr lang="en-US" altLang="ko-KR" dirty="0" smtClean="0">
                <a:sym typeface="Wingdings" panose="05000000000000000000" pitchFamily="2" charset="2"/>
              </a:rPr>
              <a:t>layout</a:t>
            </a:r>
            <a:r>
              <a:rPr lang="ko-KR" altLang="en-US" dirty="0" smtClean="0">
                <a:sym typeface="Wingdings" panose="05000000000000000000" pitchFamily="2" charset="2"/>
              </a:rPr>
              <a:t>를 출력합니다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72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767408" y="3284984"/>
            <a:ext cx="6696744" cy="30469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</a:rPr>
              <a:t>package org.joy.layout;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import </a:t>
            </a:r>
            <a:r>
              <a:rPr lang="en-US" altLang="ko-KR" sz="1600" dirty="0">
                <a:latin typeface="Consolas" panose="020B0609020204030204" pitchFamily="49" charset="0"/>
              </a:rPr>
              <a:t>androidx.appcompat.app.AppCompatActivity;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import </a:t>
            </a:r>
            <a:r>
              <a:rPr lang="en-US" altLang="ko-KR" sz="1600" dirty="0">
                <a:latin typeface="Consolas" panose="020B0609020204030204" pitchFamily="49" charset="0"/>
              </a:rPr>
              <a:t>android.os.Bundle;</a:t>
            </a: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public class MainActivity extends AppCompatActivity {</a:t>
            </a: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@Override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protected void onCreate(Bundle savedInstanceState)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super.onCreate(savedInstanceState);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 smtClean="0">
                <a:latin typeface="Consolas" panose="020B0609020204030204" pitchFamily="49" charset="0"/>
              </a:rPr>
              <a:t>setContentView(</a:t>
            </a:r>
            <a:r>
              <a:rPr lang="en-US" altLang="ko-KR" sz="1600" dirty="0" err="1" smtClean="0">
                <a:solidFill>
                  <a:srgbClr val="C00000"/>
                </a:solidFill>
                <a:latin typeface="Consolas" panose="020B0609020204030204" pitchFamily="49" charset="0"/>
              </a:rPr>
              <a:t>R.layout.activity_main</a:t>
            </a:r>
            <a:r>
              <a:rPr lang="en-US" altLang="ko-KR" sz="1600" dirty="0" smtClean="0">
                <a:latin typeface="Consolas" panose="020B0609020204030204" pitchFamily="49" charset="0"/>
              </a:rPr>
              <a:t>);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}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}</a:t>
            </a:r>
            <a:endParaRPr lang="ko-KR" altLang="en-US" sz="16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69431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01-3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기초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익히기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b="1" dirty="0">
                <a:sym typeface="Wingdings" panose="05000000000000000000" pitchFamily="2" charset="2"/>
              </a:rPr>
              <a:t>Guideline </a:t>
            </a:r>
            <a:r>
              <a:rPr lang="ko-KR" altLang="en-US" b="1" dirty="0">
                <a:sym typeface="Wingdings" panose="05000000000000000000" pitchFamily="2" charset="2"/>
              </a:rPr>
              <a:t>사용하기 </a:t>
            </a:r>
            <a:r>
              <a:rPr lang="en-US" altLang="ko-KR" b="1" dirty="0">
                <a:sym typeface="Wingdings" panose="05000000000000000000" pitchFamily="2" charset="2"/>
              </a:rPr>
              <a:t>- </a:t>
            </a: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Step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7:</a:t>
            </a:r>
            <a:endParaRPr lang="en-US" altLang="ko-KR" b="1" dirty="0">
              <a:solidFill>
                <a:srgbClr val="C00000"/>
              </a:solidFill>
              <a:sym typeface="Wingdings" panose="05000000000000000000" pitchFamily="2" charset="2"/>
            </a:endParaRP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코드를 실행하고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단말을 관찰하십시오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73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100" y="2636912"/>
            <a:ext cx="2042337" cy="374174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8504" y="2636912"/>
            <a:ext cx="2142708" cy="3741744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2892575" y="2630347"/>
            <a:ext cx="6268790" cy="18774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</a:rPr>
              <a:t>public class MainActivity extends AppCompatActivity {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</a:t>
            </a:r>
            <a:r>
              <a:rPr lang="en-US" altLang="ko-KR" sz="1600" dirty="0">
                <a:latin typeface="Consolas" panose="020B0609020204030204" pitchFamily="49" charset="0"/>
              </a:rPr>
              <a:t>@Override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</a:t>
            </a:r>
            <a:r>
              <a:rPr lang="en-US" altLang="ko-KR" sz="1600" dirty="0">
                <a:latin typeface="Consolas" panose="020B0609020204030204" pitchFamily="49" charset="0"/>
              </a:rPr>
              <a:t>protected void onCreate(Bundle savedInstanceState) {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</a:t>
            </a:r>
            <a:r>
              <a:rPr lang="en-US" altLang="ko-KR" sz="1600" dirty="0">
                <a:latin typeface="Consolas" panose="020B0609020204030204" pitchFamily="49" charset="0"/>
              </a:rPr>
              <a:t>super.onCreate(savedInstanceState);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setContentView(</a:t>
            </a:r>
            <a:r>
              <a:rPr lang="en-US" altLang="ko-KR" sz="1400" b="1" dirty="0" err="1">
                <a:solidFill>
                  <a:srgbClr val="C00000"/>
                </a:solidFill>
                <a:latin typeface="Consolas" panose="020B0609020204030204" pitchFamily="49" charset="0"/>
              </a:rPr>
              <a:t>R.layout.activity_main</a:t>
            </a:r>
            <a:r>
              <a:rPr lang="en-US" altLang="ko-KR" sz="16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</a:t>
            </a:r>
            <a:r>
              <a:rPr lang="en-US" altLang="ko-KR" sz="1600" dirty="0">
                <a:latin typeface="Consolas" panose="020B0609020204030204" pitchFamily="49" charset="0"/>
              </a:rPr>
              <a:t>}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}</a:t>
            </a:r>
            <a:endParaRPr lang="ko-KR" altLang="en-US" sz="1600" dirty="0">
              <a:latin typeface="Consolas" panose="020B0609020204030204" pitchFamily="49" charset="0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892575" y="4563438"/>
            <a:ext cx="6268790" cy="18774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</a:rPr>
              <a:t>public class MainActivity extends AppCompatActivity {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</a:t>
            </a:r>
            <a:r>
              <a:rPr lang="en-US" altLang="ko-KR" sz="1600" dirty="0">
                <a:latin typeface="Consolas" panose="020B0609020204030204" pitchFamily="49" charset="0"/>
              </a:rPr>
              <a:t>@Override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</a:t>
            </a:r>
            <a:r>
              <a:rPr lang="en-US" altLang="ko-KR" sz="1600" dirty="0">
                <a:latin typeface="Consolas" panose="020B0609020204030204" pitchFamily="49" charset="0"/>
              </a:rPr>
              <a:t>protected void onCreate(Bundle savedInstanceState) {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</a:t>
            </a:r>
            <a:r>
              <a:rPr lang="en-US" altLang="ko-KR" sz="1600" dirty="0">
                <a:latin typeface="Consolas" panose="020B0609020204030204" pitchFamily="49" charset="0"/>
              </a:rPr>
              <a:t>super.onCreate(savedInstanceState);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</a:t>
            </a:r>
            <a:r>
              <a:rPr lang="en-US" altLang="ko-KR" sz="1600" dirty="0" smtClean="0">
                <a:latin typeface="Consolas" panose="020B0609020204030204" pitchFamily="49" charset="0"/>
              </a:rPr>
              <a:t>setContentView(</a:t>
            </a:r>
            <a:r>
              <a:rPr lang="en-US" altLang="ko-KR" sz="1400" b="1" dirty="0" err="1" smtClean="0">
                <a:solidFill>
                  <a:srgbClr val="C00000"/>
                </a:solidFill>
                <a:latin typeface="Consolas" panose="020B0609020204030204" pitchFamily="49" charset="0"/>
              </a:rPr>
              <a:t>R.layout.activity_menu</a:t>
            </a:r>
            <a:r>
              <a:rPr lang="en-US" altLang="ko-KR" sz="1600" dirty="0" smtClean="0">
                <a:latin typeface="Consolas" panose="020B0609020204030204" pitchFamily="49" charset="0"/>
              </a:rPr>
              <a:t>);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</a:t>
            </a:r>
            <a:r>
              <a:rPr lang="en-US" altLang="ko-KR" sz="1600" dirty="0">
                <a:latin typeface="Consolas" panose="020B0609020204030204" pitchFamily="49" charset="0"/>
              </a:rPr>
              <a:t>}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}</a:t>
            </a:r>
            <a:endParaRPr lang="ko-KR" altLang="en-US" sz="1600" dirty="0">
              <a:latin typeface="Consolas" panose="020B0609020204030204" pitchFamily="49" charset="0"/>
            </a:endParaRPr>
          </a:p>
        </p:txBody>
      </p:sp>
      <p:sp>
        <p:nvSpPr>
          <p:cNvPr id="9" name="오른쪽 화살표 8"/>
          <p:cNvSpPr/>
          <p:nvPr/>
        </p:nvSpPr>
        <p:spPr>
          <a:xfrm>
            <a:off x="8832304" y="5569479"/>
            <a:ext cx="1152128" cy="451809"/>
          </a:xfrm>
          <a:prstGeom prst="rightArrow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오른쪽 화살표 9"/>
          <p:cNvSpPr/>
          <p:nvPr/>
        </p:nvSpPr>
        <p:spPr>
          <a:xfrm rot="10800000">
            <a:off x="2135560" y="3569065"/>
            <a:ext cx="1152128" cy="451809"/>
          </a:xfrm>
          <a:prstGeom prst="rightArrow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823509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01-3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기초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익히기 퀴즈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기초 익히기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퀴즈</a:t>
            </a:r>
            <a:endParaRPr lang="en-US" altLang="ko-KR" dirty="0" smtClean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/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[Help]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와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[Cancel]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의 버튼 위치를 서로 바꾸기 위해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코드를 수정하십시오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</a:p>
          <a:p>
            <a:pPr marL="0" indent="0">
              <a:buNone/>
            </a:pP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>     </a:t>
            </a: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74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6968941" y="318357"/>
            <a:ext cx="4902563" cy="618630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/>
              <a:t>&lt;Button</a:t>
            </a:r>
          </a:p>
          <a:p>
            <a:r>
              <a:rPr lang="en-US" altLang="ko-KR" sz="1200" b="1" dirty="0"/>
              <a:t>        android:id="@+id/button"</a:t>
            </a:r>
          </a:p>
          <a:p>
            <a:r>
              <a:rPr lang="en-US" altLang="ko-KR" sz="1200" dirty="0"/>
              <a:t>        android:layout_width="88dp"</a:t>
            </a:r>
          </a:p>
          <a:p>
            <a:r>
              <a:rPr lang="en-US" altLang="ko-KR" sz="1200" dirty="0"/>
              <a:t>        android:layout_height="48dp"</a:t>
            </a:r>
          </a:p>
          <a:p>
            <a:r>
              <a:rPr lang="en-US" altLang="ko-KR" sz="1200" dirty="0"/>
              <a:t>        android:layout_marginStart="50dp"</a:t>
            </a:r>
          </a:p>
          <a:p>
            <a:r>
              <a:rPr lang="en-US" altLang="ko-KR" sz="1200" b="1" dirty="0"/>
              <a:t>        android:text="@string/OK"</a:t>
            </a:r>
          </a:p>
          <a:p>
            <a:r>
              <a:rPr lang="en-US" altLang="ko-KR" sz="1200" dirty="0"/>
              <a:t>        app:layout_constraintBottom_toTopOf="@+id/button3"</a:t>
            </a:r>
          </a:p>
          <a:p>
            <a:r>
              <a:rPr lang="en-US" altLang="ko-KR" sz="1200" dirty="0"/>
              <a:t>        app:layout_constraintStart_toStartOf="parent"</a:t>
            </a:r>
          </a:p>
          <a:p>
            <a:r>
              <a:rPr lang="en-US" altLang="ko-KR" sz="1200" dirty="0"/>
              <a:t>        app:layout_constraintTop_toTopOf="parent"</a:t>
            </a:r>
          </a:p>
          <a:p>
            <a:r>
              <a:rPr lang="en-US" altLang="ko-KR" sz="1200" dirty="0"/>
              <a:t>        app:layout_constraintVertical_bias="0.1"</a:t>
            </a:r>
          </a:p>
          <a:p>
            <a:r>
              <a:rPr lang="en-US" altLang="ko-KR" sz="1200" dirty="0"/>
              <a:t>        app:layout_constraintVertical_chainStyle="packed" /&gt;</a:t>
            </a:r>
          </a:p>
          <a:p>
            <a:endParaRPr lang="en-US" altLang="ko-KR" sz="1200" dirty="0"/>
          </a:p>
          <a:p>
            <a:r>
              <a:rPr lang="en-US" altLang="ko-KR" sz="1200" dirty="0"/>
              <a:t>    &lt;Button</a:t>
            </a:r>
          </a:p>
          <a:p>
            <a:r>
              <a:rPr lang="en-US" altLang="ko-KR" sz="1200" b="1" dirty="0"/>
              <a:t>        android:id="@+id/button2"</a:t>
            </a:r>
          </a:p>
          <a:p>
            <a:r>
              <a:rPr lang="en-US" altLang="ko-KR" sz="1200" dirty="0"/>
              <a:t>        android:layout_width="wrap_content"</a:t>
            </a:r>
          </a:p>
          <a:p>
            <a:r>
              <a:rPr lang="en-US" altLang="ko-KR" sz="1200" dirty="0"/>
              <a:t>        android:layout_height="wrap_content"</a:t>
            </a:r>
          </a:p>
          <a:p>
            <a:r>
              <a:rPr lang="en-US" altLang="ko-KR" sz="1200" dirty="0"/>
              <a:t>        android:layout_marginStart="50dp"</a:t>
            </a:r>
          </a:p>
          <a:p>
            <a:r>
              <a:rPr lang="en-US" altLang="ko-KR" sz="1200" dirty="0"/>
              <a:t>        android:layout_marginTop="20dp"</a:t>
            </a:r>
          </a:p>
          <a:p>
            <a:r>
              <a:rPr lang="en-US" altLang="ko-KR" sz="1200" b="1" dirty="0"/>
              <a:t>        android:text="@string/Cancel"</a:t>
            </a:r>
          </a:p>
          <a:p>
            <a:r>
              <a:rPr lang="en-US" altLang="ko-KR" sz="1200" dirty="0"/>
              <a:t>        app:layout_constraintBottom_toBottomOf="parent"</a:t>
            </a:r>
          </a:p>
          <a:p>
            <a:r>
              <a:rPr lang="en-US" altLang="ko-KR" sz="1200" dirty="0"/>
              <a:t>        app:layout_constraintStart_toStartOf="parent"</a:t>
            </a:r>
          </a:p>
          <a:p>
            <a:r>
              <a:rPr lang="en-US" altLang="ko-KR" sz="1200" dirty="0"/>
              <a:t>        app:layout_constraintTop_toBottomOf="@+id/button3" /&gt;</a:t>
            </a:r>
          </a:p>
          <a:p>
            <a:endParaRPr lang="en-US" altLang="ko-KR" sz="1200" dirty="0"/>
          </a:p>
          <a:p>
            <a:r>
              <a:rPr lang="en-US" altLang="ko-KR" sz="1200" dirty="0"/>
              <a:t>    &lt;Button</a:t>
            </a:r>
          </a:p>
          <a:p>
            <a:r>
              <a:rPr lang="en-US" altLang="ko-KR" sz="1200" b="1" dirty="0"/>
              <a:t>        android:id="@+id/button3"</a:t>
            </a:r>
          </a:p>
          <a:p>
            <a:r>
              <a:rPr lang="en-US" altLang="ko-KR" sz="1200" dirty="0"/>
              <a:t>        android:layout_width="wrap_content"</a:t>
            </a:r>
          </a:p>
          <a:p>
            <a:r>
              <a:rPr lang="en-US" altLang="ko-KR" sz="1200" dirty="0"/>
              <a:t>        android:layout_height="wrap_content"</a:t>
            </a:r>
          </a:p>
          <a:p>
            <a:r>
              <a:rPr lang="en-US" altLang="ko-KR" sz="1200" dirty="0"/>
              <a:t>        android:layout_marginStart="50dp"</a:t>
            </a:r>
          </a:p>
          <a:p>
            <a:r>
              <a:rPr lang="en-US" altLang="ko-KR" sz="1200" dirty="0"/>
              <a:t>        android:layout_marginTop="20dp"</a:t>
            </a:r>
          </a:p>
          <a:p>
            <a:r>
              <a:rPr lang="en-US" altLang="ko-KR" sz="1200" b="1" dirty="0"/>
              <a:t>        android:text="@string/Help"</a:t>
            </a:r>
          </a:p>
          <a:p>
            <a:r>
              <a:rPr lang="en-US" altLang="ko-KR" sz="1200" dirty="0"/>
              <a:t>        app:layout_constraintBottom_toTopOf="@+id/button2"</a:t>
            </a:r>
          </a:p>
          <a:p>
            <a:r>
              <a:rPr lang="en-US" altLang="ko-KR" sz="1200" dirty="0"/>
              <a:t>        app:layout_constraintStart_toStartOf="parent"</a:t>
            </a:r>
          </a:p>
          <a:p>
            <a:r>
              <a:rPr lang="en-US" altLang="ko-KR" sz="1200" dirty="0"/>
              <a:t>        app:layout_constraintTop_toBottomOf="@+id/button" /&gt;</a:t>
            </a:r>
            <a:endParaRPr lang="ko-KR" altLang="en-US" sz="1200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0609" y="3666621"/>
            <a:ext cx="3368332" cy="2834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32996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01-3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기초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익히기 퀴즈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기초 익히기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퀴즈</a:t>
            </a:r>
            <a:endParaRPr lang="en-US" altLang="ko-KR" dirty="0" smtClean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/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[Help]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와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[Cancel]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의 버튼 위치를 서로 바꾸기 위해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코드를 수정하십시오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</a:p>
          <a:p>
            <a:pPr marL="0" indent="0">
              <a:buNone/>
            </a:pP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>     </a:t>
            </a: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75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2884" y="1847343"/>
            <a:ext cx="2834588" cy="4681847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6968941" y="318357"/>
            <a:ext cx="4902563" cy="63709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/>
              <a:t>&lt;Button</a:t>
            </a:r>
          </a:p>
          <a:p>
            <a:r>
              <a:rPr lang="en-US" altLang="ko-KR" sz="1200" dirty="0"/>
              <a:t>        </a:t>
            </a:r>
            <a:r>
              <a:rPr lang="en-US" altLang="ko-KR" sz="1200" b="1" dirty="0"/>
              <a:t>android:id="@+id/button"</a:t>
            </a:r>
          </a:p>
          <a:p>
            <a:r>
              <a:rPr lang="en-US" altLang="ko-KR" sz="1200" dirty="0"/>
              <a:t>        android:layout_width="88dp"</a:t>
            </a:r>
          </a:p>
          <a:p>
            <a:r>
              <a:rPr lang="en-US" altLang="ko-KR" sz="1200" dirty="0"/>
              <a:t>        android:layout_height="48dp"</a:t>
            </a:r>
          </a:p>
          <a:p>
            <a:r>
              <a:rPr lang="en-US" altLang="ko-KR" sz="1200" dirty="0"/>
              <a:t>        android:layout_marginStart="50dp"</a:t>
            </a:r>
          </a:p>
          <a:p>
            <a:r>
              <a:rPr lang="en-US" altLang="ko-KR" sz="1200" b="1" dirty="0"/>
              <a:t>        android:text="@string/OK"</a:t>
            </a:r>
          </a:p>
          <a:p>
            <a:endParaRPr lang="en-US" altLang="ko-KR" sz="1200" dirty="0" smtClean="0"/>
          </a:p>
          <a:p>
            <a:endParaRPr lang="en-US" altLang="ko-KR" sz="1200" dirty="0"/>
          </a:p>
          <a:p>
            <a:endParaRPr lang="en-US" altLang="ko-KR" sz="1200" dirty="0" smtClean="0"/>
          </a:p>
          <a:p>
            <a:r>
              <a:rPr lang="en-US" altLang="ko-KR" sz="1200" dirty="0" smtClean="0"/>
              <a:t>        </a:t>
            </a:r>
            <a:r>
              <a:rPr lang="en-US" altLang="ko-KR" sz="1200" dirty="0"/>
              <a:t>app:layout_constraintVertical_bias="0.1"</a:t>
            </a:r>
          </a:p>
          <a:p>
            <a:r>
              <a:rPr lang="en-US" altLang="ko-KR" sz="1200" dirty="0"/>
              <a:t>        app:layout_constraintVertical_chainStyle="packed" /&gt;</a:t>
            </a:r>
          </a:p>
          <a:p>
            <a:endParaRPr lang="en-US" altLang="ko-KR" sz="1200" dirty="0"/>
          </a:p>
          <a:p>
            <a:r>
              <a:rPr lang="en-US" altLang="ko-KR" sz="1200" dirty="0"/>
              <a:t>    &lt;Button</a:t>
            </a:r>
          </a:p>
          <a:p>
            <a:r>
              <a:rPr lang="en-US" altLang="ko-KR" sz="1200" dirty="0"/>
              <a:t>        </a:t>
            </a:r>
            <a:r>
              <a:rPr lang="en-US" altLang="ko-KR" sz="1200" b="1" dirty="0"/>
              <a:t>android:id="@+id/button2"</a:t>
            </a:r>
          </a:p>
          <a:p>
            <a:r>
              <a:rPr lang="en-US" altLang="ko-KR" sz="1200" dirty="0"/>
              <a:t>        android:layout_width="wrap_content"</a:t>
            </a:r>
          </a:p>
          <a:p>
            <a:r>
              <a:rPr lang="en-US" altLang="ko-KR" sz="1200" dirty="0"/>
              <a:t>        android:layout_height="wrap_content"</a:t>
            </a:r>
          </a:p>
          <a:p>
            <a:r>
              <a:rPr lang="en-US" altLang="ko-KR" sz="1200" dirty="0"/>
              <a:t>        android:layout_marginStart="50dp"</a:t>
            </a:r>
          </a:p>
          <a:p>
            <a:r>
              <a:rPr lang="en-US" altLang="ko-KR" sz="1200" dirty="0"/>
              <a:t>        android:layout_marginTop="20dp"</a:t>
            </a:r>
          </a:p>
          <a:p>
            <a:r>
              <a:rPr lang="en-US" altLang="ko-KR" sz="1200" b="1" dirty="0"/>
              <a:t>        android:text="@string/Cancel"</a:t>
            </a:r>
          </a:p>
          <a:p>
            <a:endParaRPr lang="en-US" altLang="ko-KR" sz="1200" dirty="0" smtClean="0"/>
          </a:p>
          <a:p>
            <a:endParaRPr lang="en-US" altLang="ko-KR" sz="1200" dirty="0" smtClean="0"/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                                                                                             /&gt;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en-US" altLang="ko-KR" sz="1200" dirty="0"/>
              <a:t>    &lt;Button</a:t>
            </a:r>
          </a:p>
          <a:p>
            <a:r>
              <a:rPr lang="en-US" altLang="ko-KR" sz="1200" b="1" dirty="0"/>
              <a:t>        android:id="@+id/button3"</a:t>
            </a:r>
          </a:p>
          <a:p>
            <a:r>
              <a:rPr lang="en-US" altLang="ko-KR" sz="1200" dirty="0"/>
              <a:t>        android:layout_width="wrap_content"</a:t>
            </a:r>
          </a:p>
          <a:p>
            <a:r>
              <a:rPr lang="en-US" altLang="ko-KR" sz="1200" dirty="0"/>
              <a:t>        android:layout_height="wrap_content"</a:t>
            </a:r>
          </a:p>
          <a:p>
            <a:r>
              <a:rPr lang="en-US" altLang="ko-KR" sz="1200" dirty="0"/>
              <a:t>        android:layout_marginStart="50dp"</a:t>
            </a:r>
          </a:p>
          <a:p>
            <a:r>
              <a:rPr lang="en-US" altLang="ko-KR" sz="1200" dirty="0"/>
              <a:t>        android:layout_marginTop="20dp"</a:t>
            </a:r>
          </a:p>
          <a:p>
            <a:r>
              <a:rPr lang="en-US" altLang="ko-KR" sz="1200" b="1" dirty="0"/>
              <a:t>        android:text="@string/Help"</a:t>
            </a:r>
          </a:p>
          <a:p>
            <a:r>
              <a:rPr lang="en-US" altLang="ko-KR" sz="1200" dirty="0" smtClean="0"/>
              <a:t>                                                                                                  </a:t>
            </a:r>
          </a:p>
          <a:p>
            <a:endParaRPr lang="en-US" altLang="ko-KR" sz="1200" dirty="0"/>
          </a:p>
          <a:p>
            <a:endParaRPr lang="en-US" altLang="ko-KR" sz="1200" dirty="0" smtClean="0"/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                                                                                            /&gt;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538944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01-3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기초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익히기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b="1" dirty="0" smtClean="0">
                <a:sym typeface="Wingdings" panose="05000000000000000000" pitchFamily="2" charset="2"/>
              </a:rPr>
              <a:t>XML </a:t>
            </a:r>
            <a:r>
              <a:rPr lang="ko-KR" altLang="en-US" b="1" dirty="0" smtClean="0">
                <a:sym typeface="Wingdings" panose="05000000000000000000" pitchFamily="2" charset="2"/>
              </a:rPr>
              <a:t>원본에 추가된 속성 확인하기</a:t>
            </a:r>
            <a:endParaRPr lang="en-US" altLang="ko-KR" b="1" dirty="0" smtClean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믿거나 말거나 실제 앱을 만들 때는 </a:t>
            </a:r>
            <a:r>
              <a:rPr lang="en-US" altLang="ko-KR" dirty="0" smtClean="0">
                <a:sym typeface="Wingdings" panose="05000000000000000000" pitchFamily="2" charset="2"/>
              </a:rPr>
              <a:t>Designer </a:t>
            </a:r>
            <a:r>
              <a:rPr lang="ko-KR" altLang="en-US" dirty="0" smtClean="0">
                <a:sym typeface="Wingdings" panose="05000000000000000000" pitchFamily="2" charset="2"/>
              </a:rPr>
              <a:t>도구에서 해결할 수 없는 경우가 많습니다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전문가가 되어갈수록 </a:t>
            </a:r>
            <a:r>
              <a:rPr lang="en-US" altLang="ko-KR" dirty="0" smtClean="0">
                <a:sym typeface="Wingdings" panose="05000000000000000000" pitchFamily="2" charset="2"/>
              </a:rPr>
              <a:t>XML </a:t>
            </a:r>
            <a:r>
              <a:rPr lang="ko-KR" altLang="en-US" dirty="0" smtClean="0">
                <a:sym typeface="Wingdings" panose="05000000000000000000" pitchFamily="2" charset="2"/>
              </a:rPr>
              <a:t>원본 코드를 직접 수정하게 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en-US" altLang="ko-KR" dirty="0" smtClean="0">
                <a:sym typeface="Wingdings" panose="05000000000000000000" pitchFamily="2" charset="2"/>
              </a:rPr>
              <a:t>Designer</a:t>
            </a:r>
            <a:r>
              <a:rPr lang="ko-KR" altLang="en-US" dirty="0" smtClean="0">
                <a:sym typeface="Wingdings" panose="05000000000000000000" pitchFamily="2" charset="2"/>
              </a:rPr>
              <a:t>도구 아래쪽 </a:t>
            </a:r>
            <a:r>
              <a:rPr lang="en-US" altLang="ko-KR" dirty="0" smtClean="0">
                <a:sym typeface="Wingdings" panose="05000000000000000000" pitchFamily="2" charset="2"/>
              </a:rPr>
              <a:t>[Text] </a:t>
            </a:r>
            <a:r>
              <a:rPr lang="ko-KR" altLang="en-US" dirty="0">
                <a:sym typeface="Wingdings" panose="05000000000000000000" pitchFamily="2" charset="2"/>
              </a:rPr>
              <a:t>탭</a:t>
            </a:r>
            <a:r>
              <a:rPr lang="ko-KR" altLang="en-US" dirty="0" smtClean="0">
                <a:sym typeface="Wingdings" panose="05000000000000000000" pitchFamily="2" charset="2"/>
              </a:rPr>
              <a:t>으로 접근하여 살펴보면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아래 같은 첫 줄은 </a:t>
            </a:r>
            <a:r>
              <a:rPr lang="en-US" altLang="ko-KR" dirty="0" smtClean="0">
                <a:sym typeface="Wingdings" panose="05000000000000000000" pitchFamily="2" charset="2"/>
              </a:rPr>
              <a:t>XML</a:t>
            </a:r>
            <a:r>
              <a:rPr lang="ko-KR" altLang="en-US" dirty="0" smtClean="0">
                <a:sym typeface="Wingdings" panose="05000000000000000000" pitchFamily="2" charset="2"/>
              </a:rPr>
              <a:t>형식 파일인 것을 알려줍니다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b="1" dirty="0" smtClean="0">
                <a:sym typeface="Wingdings" panose="05000000000000000000" pitchFamily="2" charset="2"/>
              </a:rPr>
              <a:t>&lt;?</a:t>
            </a:r>
            <a:r>
              <a:rPr lang="en-US" altLang="ko-KR" b="1" dirty="0">
                <a:sym typeface="Wingdings" panose="05000000000000000000" pitchFamily="2" charset="2"/>
              </a:rPr>
              <a:t>xml version="1.0" encoding="utf-8</a:t>
            </a:r>
            <a:r>
              <a:rPr lang="en-US" altLang="ko-KR" b="1" dirty="0" smtClean="0">
                <a:sym typeface="Wingdings" panose="05000000000000000000" pitchFamily="2" charset="2"/>
              </a:rPr>
              <a:t>"?&gt;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둘째 줄에 있는 태그가 화면 전체를 감싸고 있는 최상위 </a:t>
            </a:r>
            <a:r>
              <a:rPr lang="en-US" altLang="ko-KR" dirty="0" smtClean="0">
                <a:sym typeface="Wingdings" panose="05000000000000000000" pitchFamily="2" charset="2"/>
              </a:rPr>
              <a:t>layout</a:t>
            </a:r>
            <a:r>
              <a:rPr lang="ko-KR" altLang="en-US" dirty="0" smtClean="0">
                <a:sym typeface="Wingdings" panose="05000000000000000000" pitchFamily="2" charset="2"/>
              </a:rPr>
              <a:t>이며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앞에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패키지 이름이 붙어 있습니다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b="1" dirty="0" err="1" smtClean="0">
                <a:sym typeface="Wingdings" panose="05000000000000000000" pitchFamily="2" charset="2"/>
              </a:rPr>
              <a:t>android.support.constraint.ConstraintLayout</a:t>
            </a:r>
            <a:endParaRPr lang="en-US" altLang="ko-KR" b="1" dirty="0" smtClean="0">
              <a:sym typeface="Wingdings" panose="05000000000000000000" pitchFamily="2" charset="2"/>
            </a:endParaRPr>
          </a:p>
          <a:p>
            <a:r>
              <a:rPr lang="en-US" altLang="ko-KR" dirty="0" err="1" smtClean="0">
                <a:sym typeface="Wingdings" panose="05000000000000000000" pitchFamily="2" charset="2"/>
              </a:rPr>
              <a:t>xmlns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속성 태그를 살펴보면 다음과 같습니다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76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100" y="4050298"/>
            <a:ext cx="7674005" cy="244623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63851561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01-3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기초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익히기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b="1" dirty="0" smtClean="0">
                <a:sym typeface="Wingdings" panose="05000000000000000000" pitchFamily="2" charset="2"/>
              </a:rPr>
              <a:t>XML </a:t>
            </a:r>
            <a:r>
              <a:rPr lang="ko-KR" altLang="en-US" b="1" dirty="0" smtClean="0">
                <a:sym typeface="Wingdings" panose="05000000000000000000" pitchFamily="2" charset="2"/>
              </a:rPr>
              <a:t>원본에 추가된 속성 확인하기</a:t>
            </a:r>
            <a:endParaRPr lang="en-US" altLang="ko-KR" b="1" dirty="0" smtClean="0">
              <a:sym typeface="Wingdings" panose="05000000000000000000" pitchFamily="2" charset="2"/>
            </a:endParaRPr>
          </a:p>
          <a:p>
            <a:r>
              <a:rPr lang="en-US" altLang="ko-KR" dirty="0" err="1" smtClean="0">
                <a:sym typeface="Wingdings" panose="05000000000000000000" pitchFamily="2" charset="2"/>
              </a:rPr>
              <a:t>xmlns</a:t>
            </a:r>
            <a:r>
              <a:rPr lang="ko-KR" altLang="en-US" dirty="0" smtClean="0">
                <a:sym typeface="Wingdings" panose="05000000000000000000" pitchFamily="2" charset="2"/>
              </a:rPr>
              <a:t>는 </a:t>
            </a:r>
            <a:r>
              <a:rPr lang="en-US" altLang="ko-KR" dirty="0" smtClean="0">
                <a:sym typeface="Wingdings" panose="05000000000000000000" pitchFamily="2" charset="2"/>
              </a:rPr>
              <a:t>'XML</a:t>
            </a:r>
            <a:r>
              <a:rPr lang="ko-KR" altLang="en-US" dirty="0" smtClean="0">
                <a:sym typeface="Wingdings" panose="05000000000000000000" pitchFamily="2" charset="2"/>
              </a:rPr>
              <a:t>의 </a:t>
            </a:r>
            <a:r>
              <a:rPr lang="en-US" altLang="ko-KR" dirty="0" smtClean="0">
                <a:sym typeface="Wingdings" panose="05000000000000000000" pitchFamily="2" charset="2"/>
              </a:rPr>
              <a:t>Namespace'</a:t>
            </a:r>
            <a:r>
              <a:rPr lang="ko-KR" altLang="en-US" dirty="0" smtClean="0">
                <a:sym typeface="Wingdings" panose="05000000000000000000" pitchFamily="2" charset="2"/>
              </a:rPr>
              <a:t>를 의미합니다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xmlns:android – </a:t>
            </a:r>
            <a:r>
              <a:rPr lang="ko-KR" altLang="en-US" dirty="0" smtClean="0">
                <a:sym typeface="Wingdings" panose="05000000000000000000" pitchFamily="2" charset="2"/>
              </a:rPr>
              <a:t>안드로이드 기본 </a:t>
            </a:r>
            <a:r>
              <a:rPr lang="en-US" altLang="ko-KR" dirty="0" smtClean="0">
                <a:sym typeface="Wingdings" panose="05000000000000000000" pitchFamily="2" charset="2"/>
              </a:rPr>
              <a:t>SDK</a:t>
            </a:r>
            <a:r>
              <a:rPr lang="ko-KR" altLang="en-US" dirty="0" smtClean="0">
                <a:sym typeface="Wingdings" panose="05000000000000000000" pitchFamily="2" charset="2"/>
              </a:rPr>
              <a:t>에 포함되어 있는 속성을 사용합니다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r>
              <a:rPr lang="en-US" altLang="ko-KR" dirty="0" err="1" smtClean="0">
                <a:sym typeface="Wingdings" panose="05000000000000000000" pitchFamily="2" charset="2"/>
              </a:rPr>
              <a:t>xmlns:app</a:t>
            </a:r>
            <a:r>
              <a:rPr lang="en-US" altLang="ko-KR" dirty="0" smtClean="0">
                <a:sym typeface="Wingdings" panose="05000000000000000000" pitchFamily="2" charset="2"/>
              </a:rPr>
              <a:t> – </a:t>
            </a:r>
            <a:r>
              <a:rPr lang="ko-KR" altLang="en-US" dirty="0" smtClean="0">
                <a:sym typeface="Wingdings" panose="05000000000000000000" pitchFamily="2" charset="2"/>
              </a:rPr>
              <a:t>외부 라이브러리에 포함되어 있는 속성을 사용합니다</a:t>
            </a:r>
            <a:r>
              <a:rPr lang="en-US" altLang="ko-KR" dirty="0" smtClean="0">
                <a:sym typeface="Wingdings" panose="05000000000000000000" pitchFamily="2" charset="2"/>
              </a:rPr>
              <a:t>.  app</a:t>
            </a:r>
            <a:r>
              <a:rPr lang="ko-KR" altLang="en-US" dirty="0" smtClean="0">
                <a:sym typeface="Wingdings" panose="05000000000000000000" pitchFamily="2" charset="2"/>
              </a:rPr>
              <a:t>이외 다른 이름이 올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r>
              <a:rPr lang="en-US" altLang="ko-KR" dirty="0" err="1" smtClean="0">
                <a:sym typeface="Wingdings" panose="05000000000000000000" pitchFamily="2" charset="2"/>
              </a:rPr>
              <a:t>xmlns:tools</a:t>
            </a:r>
            <a:r>
              <a:rPr lang="en-US" altLang="ko-KR" dirty="0" smtClean="0">
                <a:sym typeface="Wingdings" panose="05000000000000000000" pitchFamily="2" charset="2"/>
              </a:rPr>
              <a:t> – </a:t>
            </a:r>
            <a:r>
              <a:rPr lang="ko-KR" altLang="en-US" dirty="0" smtClean="0">
                <a:sym typeface="Wingdings" panose="05000000000000000000" pitchFamily="2" charset="2"/>
              </a:rPr>
              <a:t>안스의 디자이너 도구 등에서 화면에 보여줄 때만 사용합니다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77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100" y="4050298"/>
            <a:ext cx="7674005" cy="244623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8" name="직사각형 7"/>
          <p:cNvSpPr/>
          <p:nvPr/>
        </p:nvSpPr>
        <p:spPr>
          <a:xfrm>
            <a:off x="4367808" y="3405011"/>
            <a:ext cx="5747372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pPr latinLnBrk="0"/>
            <a:r>
              <a:rPr lang="en-US" altLang="ko-KR" sz="1400" dirty="0" smtClean="0"/>
              <a:t>xmlns:android</a:t>
            </a:r>
            <a:r>
              <a:rPr lang="ko-KR" altLang="en-US" sz="1400" dirty="0"/>
              <a:t>는 </a:t>
            </a:r>
            <a:r>
              <a:rPr lang="en-US" altLang="ko-KR" sz="1400" dirty="0"/>
              <a:t>android</a:t>
            </a:r>
            <a:r>
              <a:rPr lang="ko-KR" altLang="en-US" sz="1400" dirty="0"/>
              <a:t>라는 </a:t>
            </a:r>
            <a:r>
              <a:rPr lang="en-US" altLang="ko-KR" sz="1400" dirty="0"/>
              <a:t>'</a:t>
            </a:r>
            <a:r>
              <a:rPr lang="ko-KR" altLang="en-US" sz="1400" dirty="0"/>
              <a:t>네임스페이스를 선언한다</a:t>
            </a:r>
            <a:r>
              <a:rPr lang="en-US" altLang="ko-KR" sz="1400" dirty="0"/>
              <a:t>(declare)'</a:t>
            </a:r>
            <a:r>
              <a:rPr lang="ko-KR" altLang="en-US" sz="1400" dirty="0"/>
              <a:t>는 </a:t>
            </a:r>
            <a:r>
              <a:rPr lang="ko-KR" altLang="en-US" sz="1400" dirty="0" smtClean="0"/>
              <a:t>뜻이고</a:t>
            </a:r>
            <a:r>
              <a:rPr lang="en-US" altLang="ko-KR" sz="1400" dirty="0" smtClean="0"/>
              <a:t>, </a:t>
            </a:r>
            <a:r>
              <a:rPr lang="ko-KR" altLang="en-US" sz="1400" dirty="0"/>
              <a:t>그 오른쪽에 있는 문자열이 바로 안드로이드 네임스페이스입니다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8902835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767408" y="3501009"/>
            <a:ext cx="2930233" cy="24482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01-3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기초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익히기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b="1" dirty="0" smtClean="0">
                <a:sym typeface="Wingdings" panose="05000000000000000000" pitchFamily="2" charset="2"/>
              </a:rPr>
              <a:t>XML </a:t>
            </a:r>
            <a:r>
              <a:rPr lang="ko-KR" altLang="en-US" b="1" dirty="0" smtClean="0">
                <a:sym typeface="Wingdings" panose="05000000000000000000" pitchFamily="2" charset="2"/>
              </a:rPr>
              <a:t>원본에 추가된 속성 확인하기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제약</a:t>
            </a:r>
            <a:r>
              <a:rPr lang="en-US" altLang="ko-KR" dirty="0" smtClean="0">
                <a:sym typeface="Wingdings" panose="05000000000000000000" pitchFamily="2" charset="2"/>
              </a:rPr>
              <a:t>(Constraint) Layout</a:t>
            </a:r>
            <a:r>
              <a:rPr lang="ko-KR" altLang="en-US" dirty="0" smtClean="0">
                <a:sym typeface="Wingdings" panose="05000000000000000000" pitchFamily="2" charset="2"/>
              </a:rPr>
              <a:t>에서 다른 뷰에 연결할 때 사용하는 </a:t>
            </a:r>
            <a:r>
              <a:rPr lang="en-US" altLang="ko-KR" dirty="0" smtClean="0">
                <a:sym typeface="Wingdings" panose="05000000000000000000" pitchFamily="2" charset="2"/>
              </a:rPr>
              <a:t>XML </a:t>
            </a:r>
            <a:r>
              <a:rPr lang="ko-KR" altLang="en-US" dirty="0" smtClean="0">
                <a:sym typeface="Wingdings" panose="05000000000000000000" pitchFamily="2" charset="2"/>
              </a:rPr>
              <a:t>속성의 이름은 다음 규칙을 따릅니다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en-US" altLang="ko-KR" b="1" dirty="0" err="1" smtClean="0">
                <a:solidFill>
                  <a:srgbClr val="C00000"/>
                </a:solidFill>
                <a:sym typeface="Wingdings" panose="05000000000000000000" pitchFamily="2" charset="2"/>
              </a:rPr>
              <a:t>layout_constraint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[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소스 뷰 연결점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]_[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타깃 뷰 연결점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]="[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타깃 뷰의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id]"</a:t>
            </a:r>
            <a:endParaRPr lang="en-US" altLang="ko-KR" b="1" dirty="0">
              <a:solidFill>
                <a:srgbClr val="C00000"/>
              </a:solidFill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예를 들면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두 개의 버튼이 각각 </a:t>
            </a:r>
            <a:r>
              <a:rPr lang="en-US" altLang="ko-KR" dirty="0" smtClean="0">
                <a:sym typeface="Wingdings" panose="05000000000000000000" pitchFamily="2" charset="2"/>
              </a:rPr>
              <a:t>button, button2 </a:t>
            </a:r>
            <a:r>
              <a:rPr lang="ko-KR" altLang="en-US" dirty="0" smtClean="0">
                <a:sym typeface="Wingdings" panose="05000000000000000000" pitchFamily="2" charset="2"/>
              </a:rPr>
              <a:t>라는 </a:t>
            </a:r>
            <a:r>
              <a:rPr lang="en-US" altLang="ko-KR" dirty="0" smtClean="0">
                <a:sym typeface="Wingdings" panose="05000000000000000000" pitchFamily="2" charset="2"/>
              </a:rPr>
              <a:t>id</a:t>
            </a:r>
            <a:r>
              <a:rPr lang="ko-KR" altLang="en-US" dirty="0" smtClean="0">
                <a:sym typeface="Wingdings" panose="05000000000000000000" pitchFamily="2" charset="2"/>
              </a:rPr>
              <a:t>를 가지고 있을 때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둘째 버튼을 첫째 버튼에 연결한다면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첫째 버튼은 타깃 뷰가 되고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둘째 버튼이 소스 뷰가 </a:t>
            </a:r>
            <a:r>
              <a:rPr lang="ko-KR" altLang="en-US" dirty="0" smtClean="0">
                <a:sym typeface="Wingdings" panose="05000000000000000000" pitchFamily="2" charset="2"/>
              </a:rPr>
              <a:t>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따라서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en-US" altLang="ko-KR" dirty="0" err="1" smtClean="0">
                <a:sym typeface="Wingdings" panose="05000000000000000000" pitchFamily="2" charset="2"/>
              </a:rPr>
              <a:t>layout_constraint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뒤에 </a:t>
            </a:r>
            <a:r>
              <a:rPr lang="en-US" altLang="ko-KR" dirty="0" smtClean="0">
                <a:sym typeface="Wingdings" panose="05000000000000000000" pitchFamily="2" charset="2"/>
              </a:rPr>
              <a:t>Top</a:t>
            </a:r>
            <a:r>
              <a:rPr lang="ko-KR" altLang="en-US" dirty="0" smtClean="0">
                <a:sym typeface="Wingdings" panose="05000000000000000000" pitchFamily="2" charset="2"/>
              </a:rPr>
              <a:t>과 </a:t>
            </a:r>
            <a:r>
              <a:rPr lang="en-US" altLang="ko-KR" dirty="0" smtClean="0">
                <a:sym typeface="Wingdings" panose="05000000000000000000" pitchFamily="2" charset="2"/>
              </a:rPr>
              <a:t>_ </a:t>
            </a:r>
            <a:r>
              <a:rPr lang="ko-KR" altLang="en-US" dirty="0" smtClean="0">
                <a:sym typeface="Wingdings" panose="05000000000000000000" pitchFamily="2" charset="2"/>
              </a:rPr>
              <a:t>기호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그리고 </a:t>
            </a:r>
            <a:r>
              <a:rPr lang="en-US" altLang="ko-KR" dirty="0" err="1" smtClean="0">
                <a:sym typeface="Wingdings" panose="05000000000000000000" pitchFamily="2" charset="2"/>
              </a:rPr>
              <a:t>toBottomOf</a:t>
            </a:r>
            <a:r>
              <a:rPr lang="ko-KR" altLang="en-US" dirty="0" smtClean="0">
                <a:sym typeface="Wingdings" panose="05000000000000000000" pitchFamily="2" charset="2"/>
              </a:rPr>
              <a:t>라는 속성 이름이 사용됩니다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속성값은 첫째 뷰의 </a:t>
            </a:r>
            <a:r>
              <a:rPr lang="en-US" altLang="ko-KR" dirty="0" smtClean="0">
                <a:sym typeface="Wingdings" panose="05000000000000000000" pitchFamily="2" charset="2"/>
              </a:rPr>
              <a:t>id</a:t>
            </a:r>
            <a:r>
              <a:rPr lang="ko-KR" altLang="en-US" dirty="0" smtClean="0">
                <a:sym typeface="Wingdings" panose="05000000000000000000" pitchFamily="2" charset="2"/>
              </a:rPr>
              <a:t>값이 사용됩니다</a:t>
            </a:r>
            <a:r>
              <a:rPr lang="en-US" altLang="ko-KR" dirty="0" smtClean="0">
                <a:sym typeface="Wingdings" panose="05000000000000000000" pitchFamily="2" charset="2"/>
              </a:rPr>
              <a:t>. id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속성값은 다음과 같은 형식으로 정의합니다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@+id/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아이디 값</a:t>
            </a:r>
            <a:endParaRPr lang="en-US" altLang="ko-KR" b="1" dirty="0" smtClean="0">
              <a:solidFill>
                <a:srgbClr val="C00000"/>
              </a:solidFill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78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1055440" y="3861048"/>
            <a:ext cx="2304256" cy="5040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/>
              <a:t>버튼</a:t>
            </a:r>
            <a:r>
              <a:rPr lang="en-US" altLang="ko-KR" sz="2000" dirty="0" smtClean="0"/>
              <a:t>1 - button</a:t>
            </a:r>
            <a:endParaRPr lang="ko-KR" altLang="en-US" sz="2000" dirty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1076399" y="5178789"/>
            <a:ext cx="2304256" cy="5040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/>
              <a:t>버튼</a:t>
            </a:r>
            <a:r>
              <a:rPr lang="en-US" altLang="ko-KR" sz="2000" dirty="0" smtClean="0"/>
              <a:t>2- button2</a:t>
            </a:r>
            <a:endParaRPr lang="ko-KR" altLang="en-US" sz="2000" dirty="0"/>
          </a:p>
        </p:txBody>
      </p:sp>
      <p:sp>
        <p:nvSpPr>
          <p:cNvPr id="8" name="타원 7"/>
          <p:cNvSpPr/>
          <p:nvPr/>
        </p:nvSpPr>
        <p:spPr>
          <a:xfrm>
            <a:off x="2095264" y="5048226"/>
            <a:ext cx="216024" cy="216024"/>
          </a:xfrm>
          <a:prstGeom prst="ellipse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2095264" y="4229056"/>
            <a:ext cx="216024" cy="216024"/>
          </a:xfrm>
          <a:prstGeom prst="ellipse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/>
          <p:cNvCxnSpPr>
            <a:stCxn id="8" idx="0"/>
            <a:endCxn id="9" idx="4"/>
          </p:cNvCxnSpPr>
          <p:nvPr/>
        </p:nvCxnSpPr>
        <p:spPr>
          <a:xfrm flipV="1">
            <a:off x="2203276" y="4445080"/>
            <a:ext cx="0" cy="60314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2349318" y="4621148"/>
            <a:ext cx="61414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smtClean="0"/>
              <a:t>app:layout_constraintTop_toBottomOf="@+id/button"</a:t>
            </a:r>
            <a:endParaRPr lang="ko-KR" altLang="en-US" b="1" dirty="0"/>
          </a:p>
        </p:txBody>
      </p:sp>
      <p:sp>
        <p:nvSpPr>
          <p:cNvPr id="16" name="직사각형 15"/>
          <p:cNvSpPr/>
          <p:nvPr/>
        </p:nvSpPr>
        <p:spPr>
          <a:xfrm>
            <a:off x="5179153" y="3953333"/>
            <a:ext cx="898003" cy="369332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ko-KR" altLang="en-US" dirty="0">
                <a:sym typeface="Wingdings" panose="05000000000000000000" pitchFamily="2" charset="2"/>
              </a:rPr>
              <a:t>타깃 뷰</a:t>
            </a:r>
            <a:endParaRPr lang="ko-KR" altLang="en-US" dirty="0"/>
          </a:p>
        </p:txBody>
      </p:sp>
      <p:cxnSp>
        <p:nvCxnSpPr>
          <p:cNvPr id="18" name="직선 화살표 연결선 17"/>
          <p:cNvCxnSpPr>
            <a:stCxn id="16" idx="1"/>
          </p:cNvCxnSpPr>
          <p:nvPr/>
        </p:nvCxnSpPr>
        <p:spPr>
          <a:xfrm flipH="1">
            <a:off x="3469422" y="4137999"/>
            <a:ext cx="1709731" cy="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>
            <a:stCxn id="16" idx="3"/>
          </p:cNvCxnSpPr>
          <p:nvPr/>
        </p:nvCxnSpPr>
        <p:spPr>
          <a:xfrm>
            <a:off x="6077156" y="4137999"/>
            <a:ext cx="1603020" cy="483149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/>
          <p:cNvSpPr/>
          <p:nvPr/>
        </p:nvSpPr>
        <p:spPr>
          <a:xfrm>
            <a:off x="4149976" y="5262016"/>
            <a:ext cx="898003" cy="369332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ko-KR" altLang="en-US" dirty="0" smtClean="0">
                <a:sym typeface="Wingdings" panose="05000000000000000000" pitchFamily="2" charset="2"/>
              </a:rPr>
              <a:t>소스 </a:t>
            </a:r>
            <a:r>
              <a:rPr lang="ko-KR" altLang="en-US" dirty="0">
                <a:sym typeface="Wingdings" panose="05000000000000000000" pitchFamily="2" charset="2"/>
              </a:rPr>
              <a:t>뷰</a:t>
            </a:r>
            <a:endParaRPr lang="ko-KR" altLang="en-US" dirty="0"/>
          </a:p>
        </p:txBody>
      </p:sp>
      <p:cxnSp>
        <p:nvCxnSpPr>
          <p:cNvPr id="24" name="직선 화살표 연결선 23"/>
          <p:cNvCxnSpPr>
            <a:stCxn id="23" idx="1"/>
          </p:cNvCxnSpPr>
          <p:nvPr/>
        </p:nvCxnSpPr>
        <p:spPr>
          <a:xfrm flipH="1" flipV="1">
            <a:off x="3575720" y="5439336"/>
            <a:ext cx="574256" cy="734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>
            <a:stCxn id="23" idx="0"/>
          </p:cNvCxnSpPr>
          <p:nvPr/>
        </p:nvCxnSpPr>
        <p:spPr>
          <a:xfrm flipH="1" flipV="1">
            <a:off x="4508208" y="5048226"/>
            <a:ext cx="90770" cy="21379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055899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01-3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기초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익히기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b="1" dirty="0" smtClean="0">
                <a:sym typeface="Wingdings" panose="05000000000000000000" pitchFamily="2" charset="2"/>
              </a:rPr>
              <a:t>크기를 표시하는 단위와 마진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뷰의 폭과 높이는 </a:t>
            </a:r>
            <a:r>
              <a:rPr lang="en-US" altLang="ko-KR" b="1" dirty="0" smtClean="0">
                <a:sym typeface="Wingdings" panose="05000000000000000000" pitchFamily="2" charset="2"/>
              </a:rPr>
              <a:t>match_parent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혹은</a:t>
            </a:r>
            <a:r>
              <a:rPr lang="ko-KR" altLang="en-US" b="1" dirty="0" smtClean="0">
                <a:sym typeface="Wingdings" panose="05000000000000000000" pitchFamily="2" charset="2"/>
              </a:rPr>
              <a:t> </a:t>
            </a:r>
            <a:r>
              <a:rPr lang="en-US" altLang="ko-KR" b="1" dirty="0" smtClean="0">
                <a:sym typeface="Wingdings" panose="05000000000000000000" pitchFamily="2" charset="2"/>
              </a:rPr>
              <a:t>wrap_content </a:t>
            </a:r>
            <a:r>
              <a:rPr lang="ko-KR" altLang="en-US" dirty="0" smtClean="0">
                <a:sym typeface="Wingdings" panose="05000000000000000000" pitchFamily="2" charset="2"/>
              </a:rPr>
              <a:t>값을 많이 사용하는데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그 이유는 단말마다 해상도나 화면의 크기가 달라도 전체 화면을 기준으로 뷰를 배치할 수 있기 때문입니다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뷰의 폭과 높이를 정수 값으로 지정하면서도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픽셀 단위 </a:t>
            </a:r>
            <a:r>
              <a:rPr lang="en-US" altLang="ko-KR" b="1" dirty="0" err="1" smtClean="0">
                <a:solidFill>
                  <a:srgbClr val="C00000"/>
                </a:solidFill>
                <a:sym typeface="Wingdings" panose="05000000000000000000" pitchFamily="2" charset="2"/>
              </a:rPr>
              <a:t>px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가 아니라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,</a:t>
            </a:r>
            <a:b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</a:br>
            <a:r>
              <a:rPr lang="en-US" altLang="ko-KR" b="1" dirty="0" err="1" smtClean="0">
                <a:solidFill>
                  <a:srgbClr val="C00000"/>
                </a:solidFill>
                <a:sym typeface="Wingdings" panose="05000000000000000000" pitchFamily="2" charset="2"/>
              </a:rPr>
              <a:t>dp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혹은 </a:t>
            </a:r>
            <a:r>
              <a:rPr lang="en-US" altLang="ko-KR" b="1" dirty="0" err="1" smtClean="0">
                <a:solidFill>
                  <a:srgbClr val="C00000"/>
                </a:solidFill>
                <a:sym typeface="Wingdings" panose="05000000000000000000" pitchFamily="2" charset="2"/>
              </a:rPr>
              <a:t>sp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같은 단위를 사용하면 </a:t>
            </a:r>
            <a:r>
              <a:rPr lang="ko-KR" altLang="en-US" dirty="0" smtClean="0">
                <a:sym typeface="Wingdings" panose="05000000000000000000" pitchFamily="2" charset="2"/>
              </a:rPr>
              <a:t>해상도가 다른 단말에서도 뷰의 크기를 비슷하게 보이도록 만들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</a:p>
          <a:p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[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중요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]  </a:t>
            </a:r>
            <a:r>
              <a:rPr lang="ko-KR" altLang="en-US" b="1" dirty="0" smtClean="0">
                <a:sym typeface="Wingdings" panose="05000000000000000000" pitchFamily="2" charset="2"/>
              </a:rPr>
              <a:t>뷰</a:t>
            </a:r>
            <a:r>
              <a:rPr lang="en-US" altLang="ko-KR" b="1" dirty="0" smtClean="0">
                <a:sym typeface="Wingdings" panose="05000000000000000000" pitchFamily="2" charset="2"/>
              </a:rPr>
              <a:t>(Button, </a:t>
            </a:r>
            <a:r>
              <a:rPr lang="en-US" altLang="ko-KR" b="1" dirty="0" err="1" smtClean="0">
                <a:sym typeface="Wingdings" panose="05000000000000000000" pitchFamily="2" charset="2"/>
              </a:rPr>
              <a:t>Textview</a:t>
            </a:r>
            <a:r>
              <a:rPr lang="en-US" altLang="ko-KR" b="1" dirty="0">
                <a:sym typeface="Wingdings" panose="05000000000000000000" pitchFamily="2" charset="2"/>
              </a:rPr>
              <a:t> </a:t>
            </a:r>
            <a:r>
              <a:rPr lang="ko-KR" altLang="en-US" b="1" dirty="0" smtClean="0">
                <a:sym typeface="Wingdings" panose="05000000000000000000" pitchFamily="2" charset="2"/>
              </a:rPr>
              <a:t>등등</a:t>
            </a:r>
            <a:r>
              <a:rPr lang="en-US" altLang="ko-KR" b="1" dirty="0" smtClean="0">
                <a:sym typeface="Wingdings" panose="05000000000000000000" pitchFamily="2" charset="2"/>
              </a:rPr>
              <a:t>)</a:t>
            </a:r>
            <a:r>
              <a:rPr lang="ko-KR" altLang="en-US" b="1" dirty="0" smtClean="0">
                <a:sym typeface="Wingdings" panose="05000000000000000000" pitchFamily="2" charset="2"/>
              </a:rPr>
              <a:t>에는 </a:t>
            </a:r>
            <a:r>
              <a:rPr lang="en-US" altLang="ko-KR" b="1" dirty="0" err="1">
                <a:solidFill>
                  <a:srgbClr val="C00000"/>
                </a:solidFill>
                <a:sym typeface="Wingdings" panose="05000000000000000000" pitchFamily="2" charset="2"/>
              </a:rPr>
              <a:t>dp</a:t>
            </a: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, </a:t>
            </a:r>
            <a:r>
              <a:rPr lang="ko-KR" altLang="en-US" b="1" dirty="0">
                <a:sym typeface="Wingdings" panose="05000000000000000000" pitchFamily="2" charset="2"/>
              </a:rPr>
              <a:t>글자 크기에는 </a:t>
            </a:r>
            <a:r>
              <a:rPr lang="en-US" altLang="ko-KR" b="1" dirty="0" err="1">
                <a:solidFill>
                  <a:srgbClr val="C00000"/>
                </a:solidFill>
                <a:sym typeface="Wingdings" panose="05000000000000000000" pitchFamily="2" charset="2"/>
              </a:rPr>
              <a:t>sp</a:t>
            </a:r>
            <a:r>
              <a:rPr lang="ko-KR" altLang="en-US" b="1" dirty="0">
                <a:sym typeface="Wingdings" panose="05000000000000000000" pitchFamily="2" charset="2"/>
              </a:rPr>
              <a:t>단위를 사용하는 것을 권장합니다</a:t>
            </a:r>
            <a:r>
              <a:rPr lang="en-US" altLang="ko-KR" b="1" dirty="0">
                <a:sym typeface="Wingdings" panose="05000000000000000000" pitchFamily="2" charset="2"/>
              </a:rPr>
              <a:t>.</a:t>
            </a:r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b="1" dirty="0" err="1" smtClean="0">
                <a:sym typeface="Wingdings" panose="05000000000000000000" pitchFamily="2" charset="2"/>
              </a:rPr>
              <a:t>px</a:t>
            </a:r>
            <a:r>
              <a:rPr lang="en-US" altLang="ko-KR" dirty="0" smtClean="0">
                <a:sym typeface="Wingdings" panose="05000000000000000000" pitchFamily="2" charset="2"/>
              </a:rPr>
              <a:t> (</a:t>
            </a:r>
            <a:r>
              <a:rPr lang="ko-KR" altLang="en-US" dirty="0" smtClean="0">
                <a:sym typeface="Wingdings" panose="05000000000000000000" pitchFamily="2" charset="2"/>
              </a:rPr>
              <a:t>픽셀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단위</a:t>
            </a:r>
            <a:r>
              <a:rPr lang="en-US" altLang="ko-KR" dirty="0" smtClean="0">
                <a:sym typeface="Wingdings" panose="05000000000000000000" pitchFamily="2" charset="2"/>
              </a:rPr>
              <a:t>) – </a:t>
            </a:r>
            <a:r>
              <a:rPr lang="ko-KR" altLang="en-US" dirty="0" smtClean="0">
                <a:sym typeface="Wingdings" panose="05000000000000000000" pitchFamily="2" charset="2"/>
              </a:rPr>
              <a:t>화면의 픽셀 수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en-US" altLang="ko-KR" b="1" dirty="0" err="1" smtClean="0">
                <a:sym typeface="Wingdings" panose="05000000000000000000" pitchFamily="2" charset="2"/>
              </a:rPr>
              <a:t>dp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또는 </a:t>
            </a:r>
            <a:r>
              <a:rPr lang="en-US" altLang="ko-KR" dirty="0" smtClean="0">
                <a:sym typeface="Wingdings" panose="05000000000000000000" pitchFamily="2" charset="2"/>
              </a:rPr>
              <a:t>dip (density independent pixel)</a:t>
            </a:r>
          </a:p>
          <a:p>
            <a:pPr lvl="1"/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밀도 독립적 픽셀</a:t>
            </a:r>
            <a:r>
              <a:rPr lang="en-US" altLang="ko-KR" dirty="0" smtClean="0">
                <a:sym typeface="Wingdings" panose="05000000000000000000" pitchFamily="2" charset="2"/>
              </a:rPr>
              <a:t>, 160 dpi </a:t>
            </a:r>
            <a:r>
              <a:rPr lang="ko-KR" altLang="en-US" dirty="0" smtClean="0">
                <a:sym typeface="Wingdings" panose="05000000000000000000" pitchFamily="2" charset="2"/>
              </a:rPr>
              <a:t>화면을 기준으로 한 픽셀 </a:t>
            </a:r>
            <a:r>
              <a:rPr lang="en-US" altLang="ko-KR" dirty="0" smtClean="0">
                <a:sym typeface="Wingdings" panose="05000000000000000000" pitchFamily="2" charset="2"/>
              </a:rPr>
              <a:t>(dpi – dot per inch)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b="1" dirty="0" err="1" smtClean="0">
                <a:sym typeface="Wingdings" panose="05000000000000000000" pitchFamily="2" charset="2"/>
              </a:rPr>
              <a:t>sp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또는 </a:t>
            </a:r>
            <a:r>
              <a:rPr lang="en-US" altLang="ko-KR" dirty="0" smtClean="0">
                <a:sym typeface="Wingdings" panose="05000000000000000000" pitchFamily="2" charset="2"/>
              </a:rPr>
              <a:t>sip (scale independent pixel) 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축척 독립적 픽셀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텍스트 크기를 지정할 때 </a:t>
            </a:r>
            <a:r>
              <a:rPr lang="ko-KR" altLang="en-US" dirty="0" smtClean="0">
                <a:sym typeface="Wingdings" panose="05000000000000000000" pitchFamily="2" charset="2"/>
              </a:rPr>
              <a:t>사용하는 단위  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/>
            </a:r>
            <a:br>
              <a:rPr lang="en-US" altLang="ko-KR" dirty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88221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01-1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창의 구성과 기능 알아보기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>
                <a:sym typeface="Wingdings" panose="05000000000000000000" pitchFamily="2" charset="2"/>
              </a:rPr>
              <a:t>안스의 가장자리를 보면 다양한 메뉴가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아래쪽의 </a:t>
            </a:r>
            <a:r>
              <a:rPr lang="en-US" altLang="ko-KR" b="1" dirty="0" smtClean="0">
                <a:solidFill>
                  <a:srgbClr val="7030A0"/>
                </a:solidFill>
                <a:sym typeface="Wingdings" panose="05000000000000000000" pitchFamily="2" charset="2"/>
              </a:rPr>
              <a:t>[Logcat]</a:t>
            </a:r>
            <a:r>
              <a:rPr lang="ko-KR" altLang="en-US" dirty="0" smtClean="0">
                <a:sym typeface="Wingdings" panose="05000000000000000000" pitchFamily="2" charset="2"/>
              </a:rPr>
              <a:t>을 클릭해보세요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이 창을 숨기거나 메뉴를 눌러 다시 복구할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marL="0" indent="0">
              <a:buNone/>
            </a:pP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8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225" y="1733554"/>
            <a:ext cx="7065943" cy="4774644"/>
          </a:xfrm>
          <a:prstGeom prst="rect">
            <a:avLst/>
          </a:prstGeom>
        </p:spPr>
      </p:pic>
      <p:sp>
        <p:nvSpPr>
          <p:cNvPr id="13" name="오른쪽 화살표 12"/>
          <p:cNvSpPr/>
          <p:nvPr/>
        </p:nvSpPr>
        <p:spPr>
          <a:xfrm rot="8359942">
            <a:off x="3401378" y="5767245"/>
            <a:ext cx="432047" cy="288032"/>
          </a:xfrm>
          <a:prstGeom prst="right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380914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01-3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파일이 저장되는 위치</a:t>
            </a:r>
            <a:r>
              <a:rPr lang="en-US" altLang="ko-KR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…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>
                <a:sym typeface="Wingdings" panose="05000000000000000000" pitchFamily="2" charset="2"/>
              </a:rPr>
              <a:t>안스의 프로젝트 창에는 실제 파일 경로를 보여주지 않고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주요 파일을 정리해서 </a:t>
            </a:r>
            <a:r>
              <a:rPr lang="en-US" altLang="ko-KR" dirty="0" smtClean="0">
                <a:sym typeface="Wingdings" panose="05000000000000000000" pitchFamily="2" charset="2"/>
              </a:rPr>
              <a:t>[Android]</a:t>
            </a:r>
            <a:r>
              <a:rPr lang="ko-KR" altLang="en-US" dirty="0" smtClean="0">
                <a:sym typeface="Wingdings" panose="05000000000000000000" pitchFamily="2" charset="2"/>
              </a:rPr>
              <a:t>가 기본입니다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따라서 파일 탐색기에서 파일을 찾을 때 그 경로가 다르게 보일 수 있으니 다음을 참조하십시오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marL="0" indent="0">
              <a:buNone/>
            </a:pPr>
            <a:endParaRPr lang="en-US" altLang="ko-KR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ko-KR" dirty="0">
                <a:sym typeface="Wingdings" panose="05000000000000000000" pitchFamily="2" charset="2"/>
              </a:rPr>
              <a:t/>
            </a:r>
            <a:br>
              <a:rPr lang="en-US" altLang="ko-KR" dirty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80</a:t>
            </a:fld>
            <a:endParaRPr lang="ko-KR" altLang="en-US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8126132"/>
              </p:ext>
            </p:extLst>
          </p:nvPr>
        </p:nvGraphicFramePr>
        <p:xfrm>
          <a:off x="1127448" y="2852936"/>
          <a:ext cx="9289032" cy="2291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1110">
                  <a:extLst>
                    <a:ext uri="{9D8B030D-6E8A-4147-A177-3AD203B41FA5}">
                      <a16:colId xmlns:a16="http://schemas.microsoft.com/office/drawing/2014/main" val="1696039294"/>
                    </a:ext>
                  </a:extLst>
                </a:gridCol>
                <a:gridCol w="6737922">
                  <a:extLst>
                    <a:ext uri="{9D8B030D-6E8A-4147-A177-3AD203B41FA5}">
                      <a16:colId xmlns:a16="http://schemas.microsoft.com/office/drawing/2014/main" val="42718080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구분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저장 위치</a:t>
                      </a:r>
                      <a:endParaRPr lang="en-US" altLang="ko-KR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7565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소스 파일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프로젝트 창</a:t>
                      </a:r>
                      <a:r>
                        <a:rPr lang="en-US" altLang="ko-KR" dirty="0" smtClean="0"/>
                        <a:t>: /app/java/&lt;</a:t>
                      </a:r>
                      <a:r>
                        <a:rPr lang="ko-KR" altLang="en-US" dirty="0" err="1" smtClean="0"/>
                        <a:t>패키지이름</a:t>
                      </a:r>
                      <a:r>
                        <a:rPr lang="en-US" altLang="ko-KR" dirty="0" smtClean="0"/>
                        <a:t>&gt;/&lt;</a:t>
                      </a:r>
                      <a:r>
                        <a:rPr lang="ko-KR" altLang="en-US" dirty="0" smtClean="0"/>
                        <a:t>파일이름</a:t>
                      </a:r>
                      <a:r>
                        <a:rPr lang="en-US" altLang="ko-KR" dirty="0" smtClean="0"/>
                        <a:t>&gt;</a:t>
                      </a:r>
                    </a:p>
                    <a:p>
                      <a:pPr latinLnBrk="1"/>
                      <a:r>
                        <a:rPr lang="ko-KR" altLang="en-US" dirty="0" smtClean="0"/>
                        <a:t>파일 탐색기</a:t>
                      </a:r>
                      <a:r>
                        <a:rPr lang="en-US" altLang="ko-KR" dirty="0" smtClean="0"/>
                        <a:t>:</a:t>
                      </a:r>
                      <a:r>
                        <a:rPr lang="en-US" altLang="ko-KR" baseline="0" dirty="0" smtClean="0"/>
                        <a:t> /app/</a:t>
                      </a:r>
                      <a:r>
                        <a:rPr lang="en-US" altLang="ko-KR" baseline="0" dirty="0" err="1" smtClean="0"/>
                        <a:t>src</a:t>
                      </a:r>
                      <a:r>
                        <a:rPr lang="en-US" altLang="ko-KR" baseline="0" dirty="0" smtClean="0"/>
                        <a:t>/main/java</a:t>
                      </a:r>
                      <a:r>
                        <a:rPr lang="en-US" altLang="ko-KR" dirty="0" smtClean="0"/>
                        <a:t>/&lt;</a:t>
                      </a:r>
                      <a:r>
                        <a:rPr lang="ko-KR" altLang="en-US" dirty="0" err="1" smtClean="0"/>
                        <a:t>패키지이름</a:t>
                      </a:r>
                      <a:r>
                        <a:rPr lang="en-US" altLang="ko-KR" dirty="0" smtClean="0"/>
                        <a:t>&gt;/&lt;</a:t>
                      </a:r>
                      <a:r>
                        <a:rPr lang="ko-KR" altLang="en-US" dirty="0" smtClean="0"/>
                        <a:t>파일이름</a:t>
                      </a:r>
                      <a:r>
                        <a:rPr lang="en-US" altLang="ko-KR" dirty="0" smtClean="0"/>
                        <a:t>&gt;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08415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XML</a:t>
                      </a:r>
                      <a:r>
                        <a:rPr lang="en-US" altLang="ko-KR" baseline="0" dirty="0" smtClean="0"/>
                        <a:t> Layout </a:t>
                      </a:r>
                      <a:r>
                        <a:rPr lang="ko-KR" altLang="en-US" baseline="0" dirty="0" smtClean="0"/>
                        <a:t>파일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프로젝트 창</a:t>
                      </a:r>
                      <a:r>
                        <a:rPr lang="en-US" altLang="ko-KR" dirty="0" smtClean="0"/>
                        <a:t>: /app/res/layout/&lt;</a:t>
                      </a:r>
                      <a:r>
                        <a:rPr lang="ko-KR" altLang="en-US" dirty="0" smtClean="0"/>
                        <a:t>파일이름</a:t>
                      </a:r>
                      <a:r>
                        <a:rPr lang="en-US" altLang="ko-KR" dirty="0" smtClean="0"/>
                        <a:t>&gt;</a:t>
                      </a:r>
                    </a:p>
                    <a:p>
                      <a:pPr latinLnBrk="1"/>
                      <a:r>
                        <a:rPr lang="ko-KR" altLang="en-US" dirty="0" smtClean="0"/>
                        <a:t>파일 탐색기</a:t>
                      </a:r>
                      <a:r>
                        <a:rPr lang="en-US" altLang="ko-KR" dirty="0" smtClean="0"/>
                        <a:t>:</a:t>
                      </a:r>
                      <a:r>
                        <a:rPr lang="en-US" altLang="ko-KR" baseline="0" dirty="0" smtClean="0"/>
                        <a:t> /app/</a:t>
                      </a:r>
                      <a:r>
                        <a:rPr lang="en-US" altLang="ko-KR" baseline="0" dirty="0" err="1" smtClean="0"/>
                        <a:t>src</a:t>
                      </a:r>
                      <a:r>
                        <a:rPr lang="en-US" altLang="ko-KR" baseline="0" dirty="0" smtClean="0"/>
                        <a:t>/main/res</a:t>
                      </a:r>
                      <a:r>
                        <a:rPr lang="en-US" altLang="ko-KR" dirty="0" smtClean="0"/>
                        <a:t>/layout/&lt;</a:t>
                      </a:r>
                      <a:r>
                        <a:rPr lang="ko-KR" altLang="en-US" dirty="0" smtClean="0"/>
                        <a:t>파일이름</a:t>
                      </a:r>
                      <a:r>
                        <a:rPr lang="en-US" altLang="ko-KR" dirty="0" smtClean="0"/>
                        <a:t>&gt;</a:t>
                      </a:r>
                      <a:endParaRPr lang="ko-KR" altLang="en-US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10568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이미지 파일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프로젝트 창</a:t>
                      </a:r>
                      <a:r>
                        <a:rPr lang="en-US" altLang="ko-KR" dirty="0" smtClean="0"/>
                        <a:t>: /app/res/</a:t>
                      </a:r>
                      <a:r>
                        <a:rPr lang="en-US" altLang="ko-KR" dirty="0" err="1" smtClean="0"/>
                        <a:t>drawable</a:t>
                      </a:r>
                      <a:r>
                        <a:rPr lang="en-US" altLang="ko-KR" dirty="0" smtClean="0"/>
                        <a:t>/&lt;</a:t>
                      </a:r>
                      <a:r>
                        <a:rPr lang="ko-KR" altLang="en-US" dirty="0" smtClean="0"/>
                        <a:t>파일이름</a:t>
                      </a:r>
                      <a:r>
                        <a:rPr lang="en-US" altLang="ko-KR" dirty="0" smtClean="0"/>
                        <a:t>&gt;</a:t>
                      </a:r>
                    </a:p>
                    <a:p>
                      <a:pPr latinLnBrk="1"/>
                      <a:r>
                        <a:rPr lang="ko-KR" altLang="en-US" dirty="0" smtClean="0"/>
                        <a:t>파일 탐색기</a:t>
                      </a:r>
                      <a:r>
                        <a:rPr lang="en-US" altLang="ko-KR" dirty="0" smtClean="0"/>
                        <a:t>:</a:t>
                      </a:r>
                      <a:r>
                        <a:rPr lang="en-US" altLang="ko-KR" baseline="0" dirty="0" smtClean="0"/>
                        <a:t> /app/</a:t>
                      </a:r>
                      <a:r>
                        <a:rPr lang="en-US" altLang="ko-KR" baseline="0" dirty="0" err="1" smtClean="0"/>
                        <a:t>src</a:t>
                      </a:r>
                      <a:r>
                        <a:rPr lang="en-US" altLang="ko-KR" baseline="0" dirty="0" smtClean="0"/>
                        <a:t>/main/res</a:t>
                      </a:r>
                      <a:r>
                        <a:rPr lang="en-US" altLang="ko-KR" dirty="0" smtClean="0"/>
                        <a:t>/</a:t>
                      </a:r>
                      <a:r>
                        <a:rPr lang="en-US" altLang="ko-KR" dirty="0" err="1" smtClean="0"/>
                        <a:t>drawable</a:t>
                      </a:r>
                      <a:r>
                        <a:rPr lang="en-US" altLang="ko-KR" dirty="0" smtClean="0"/>
                        <a:t>/&lt;</a:t>
                      </a:r>
                      <a:r>
                        <a:rPr lang="ko-KR" altLang="en-US" dirty="0" smtClean="0"/>
                        <a:t>파일이름</a:t>
                      </a:r>
                      <a:r>
                        <a:rPr lang="en-US" altLang="ko-KR" dirty="0" smtClean="0"/>
                        <a:t>&gt;</a:t>
                      </a:r>
                      <a:endParaRPr lang="ko-KR" altLang="en-US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8206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00139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Joy011Layout: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위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아래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중앙의 공간을 차지하는 화면 구성하기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 err="1" smtClean="0">
                <a:sym typeface="Wingdings" panose="05000000000000000000" pitchFamily="2" charset="2"/>
              </a:rPr>
              <a:t>ConstraintLayout</a:t>
            </a:r>
            <a:r>
              <a:rPr lang="ko-KR" altLang="en-US" dirty="0" smtClean="0">
                <a:sym typeface="Wingdings" panose="05000000000000000000" pitchFamily="2" charset="2"/>
              </a:rPr>
              <a:t>에 관한 몇 가지 예제로 실습을 해보려고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1: </a:t>
            </a:r>
            <a:r>
              <a:rPr lang="ko-KR" altLang="en-US" dirty="0" err="1" smtClean="0">
                <a:sym typeface="Wingdings" panose="05000000000000000000" pitchFamily="2" charset="2"/>
              </a:rPr>
              <a:t>안스를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Empty Activity</a:t>
            </a:r>
            <a:r>
              <a:rPr lang="ko-KR" altLang="en-US" dirty="0">
                <a:sym typeface="Wingdings" panose="05000000000000000000" pitchFamily="2" charset="2"/>
              </a:rPr>
              <a:t>로 시작하고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프로젝트 이름으로 </a:t>
            </a:r>
            <a:r>
              <a:rPr lang="en-US" altLang="ko-KR" dirty="0" smtClean="0">
                <a:sym typeface="Wingdings" panose="05000000000000000000" pitchFamily="2" charset="2"/>
              </a:rPr>
              <a:t>Joy011Layout </a:t>
            </a:r>
            <a:r>
              <a:rPr lang="ko-KR" altLang="en-US" dirty="0" smtClean="0">
                <a:sym typeface="Wingdings" panose="05000000000000000000" pitchFamily="2" charset="2"/>
              </a:rPr>
              <a:t>으로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패키지 </a:t>
            </a:r>
            <a:r>
              <a:rPr lang="ko-KR" altLang="en-US" dirty="0">
                <a:sym typeface="Wingdings" panose="05000000000000000000" pitchFamily="2" charset="2"/>
              </a:rPr>
              <a:t>이름은 </a:t>
            </a:r>
            <a:r>
              <a:rPr lang="en-US" altLang="ko-KR" b="1" dirty="0">
                <a:sym typeface="Wingdings" panose="05000000000000000000" pitchFamily="2" charset="2"/>
              </a:rPr>
              <a:t>org.joy.layout</a:t>
            </a:r>
            <a:r>
              <a:rPr lang="ko-KR" altLang="en-US" dirty="0">
                <a:sym typeface="Wingdings" panose="05000000000000000000" pitchFamily="2" charset="2"/>
              </a:rPr>
              <a:t> 으로 입력합니다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첫번째 레이아웃은 </a:t>
            </a:r>
            <a:r>
              <a:rPr lang="en-US" altLang="ko-KR" dirty="0" smtClean="0">
                <a:sym typeface="Wingdings" panose="05000000000000000000" pitchFamily="2" charset="2"/>
              </a:rPr>
              <a:t>activity_layout</a:t>
            </a:r>
            <a:r>
              <a:rPr lang="ko-KR" altLang="en-US" dirty="0" smtClean="0">
                <a:sym typeface="Wingdings" panose="05000000000000000000" pitchFamily="2" charset="2"/>
              </a:rPr>
              <a:t>에 아래와 같이 설정합니다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세 버튼</a:t>
            </a:r>
            <a:r>
              <a:rPr lang="ko-KR" altLang="en-US" dirty="0">
                <a:sym typeface="Wingdings" panose="05000000000000000000" pitchFamily="2" charset="2"/>
              </a:rPr>
              <a:t>들</a:t>
            </a:r>
            <a:r>
              <a:rPr lang="ko-KR" altLang="en-US" dirty="0" smtClean="0">
                <a:sym typeface="Wingdings" panose="05000000000000000000" pitchFamily="2" charset="2"/>
              </a:rPr>
              <a:t>의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layout_width </a:t>
            </a:r>
            <a:r>
              <a:rPr lang="ko-KR" altLang="en-US" dirty="0" smtClean="0">
                <a:sym typeface="Wingdings" panose="05000000000000000000" pitchFamily="2" charset="2"/>
              </a:rPr>
              <a:t>는 </a:t>
            </a:r>
            <a:r>
              <a:rPr lang="ko-KR" altLang="en-US" dirty="0">
                <a:sym typeface="Wingdings" panose="05000000000000000000" pitchFamily="2" charset="2"/>
              </a:rPr>
              <a:t>항상 </a:t>
            </a:r>
            <a:r>
              <a:rPr lang="en-US" altLang="ko-KR" dirty="0" smtClean="0">
                <a:sym typeface="Wingdings" panose="05000000000000000000" pitchFamily="2" charset="2"/>
              </a:rPr>
              <a:t>wrap_content</a:t>
            </a:r>
            <a:r>
              <a:rPr lang="ko-KR" altLang="en-US" dirty="0" smtClean="0">
                <a:sym typeface="Wingdings" panose="05000000000000000000" pitchFamily="2" charset="2"/>
              </a:rPr>
              <a:t>를 유지하고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중심에 있어야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endParaRPr lang="en-US" altLang="ko-KR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ko-KR" dirty="0">
                <a:sym typeface="Wingdings" panose="05000000000000000000" pitchFamily="2" charset="2"/>
              </a:rPr>
              <a:t/>
            </a:r>
            <a:br>
              <a:rPr lang="en-US" altLang="ko-KR" dirty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81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1522" y="2924944"/>
            <a:ext cx="2041183" cy="359492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9338" y="4050295"/>
            <a:ext cx="4290488" cy="2441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04010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Joy011Layout: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위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아래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중앙의 공간을 차지하는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화면 구성하기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ym typeface="Wingdings" panose="05000000000000000000" pitchFamily="2" charset="2"/>
              </a:rPr>
              <a:t>참고할 </a:t>
            </a:r>
            <a:r>
              <a:rPr lang="ko-KR" altLang="en-US" dirty="0" smtClean="0">
                <a:sym typeface="Wingdings" panose="05000000000000000000" pitchFamily="2" charset="2"/>
              </a:rPr>
              <a:t>점</a:t>
            </a:r>
            <a:r>
              <a:rPr lang="en-US" altLang="ko-KR" dirty="0" smtClean="0">
                <a:sym typeface="Wingdings" panose="05000000000000000000" pitchFamily="2" charset="2"/>
              </a:rPr>
              <a:t>: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상단 버튼은 위쪽과 </a:t>
            </a:r>
            <a:r>
              <a:rPr lang="ko-KR" altLang="en-US" dirty="0" smtClean="0">
                <a:sym typeface="Wingdings" panose="05000000000000000000" pitchFamily="2" charset="2"/>
              </a:rPr>
              <a:t>좌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우의 연결점을 부모 레이아웃과 연결합니다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하단 버튼은 아래쪽과 좌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우의 연결점을 부모 레이아웃과 연결합니다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단말을 회전해도 같은 비례로 나타나게 하려면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세 </a:t>
            </a:r>
            <a:r>
              <a:rPr lang="ko-KR" altLang="en-US" dirty="0">
                <a:sym typeface="Wingdings" panose="05000000000000000000" pitchFamily="2" charset="2"/>
              </a:rPr>
              <a:t>버</a:t>
            </a:r>
            <a:r>
              <a:rPr lang="ko-KR" altLang="en-US" dirty="0" smtClean="0">
                <a:sym typeface="Wingdings" panose="05000000000000000000" pitchFamily="2" charset="2"/>
              </a:rPr>
              <a:t>튼을 </a:t>
            </a:r>
            <a:r>
              <a:rPr lang="en-US" altLang="ko-KR" dirty="0" smtClean="0">
                <a:sym typeface="Wingdings" panose="05000000000000000000" pitchFamily="2" charset="2"/>
              </a:rPr>
              <a:t>Chain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vertical</a:t>
            </a:r>
            <a:r>
              <a:rPr lang="ko-KR" altLang="en-US" dirty="0" smtClean="0">
                <a:sym typeface="Wingdings" panose="05000000000000000000" pitchFamily="2" charset="2"/>
              </a:rPr>
              <a:t>로 묶어 주면 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en-US" altLang="ko-KR" dirty="0">
                <a:sym typeface="Wingdings" panose="05000000000000000000" pitchFamily="2" charset="2"/>
              </a:rPr>
              <a:t/>
            </a:r>
            <a:br>
              <a:rPr lang="en-US" altLang="ko-KR" dirty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세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버튼을 택하여 </a:t>
            </a:r>
            <a:r>
              <a:rPr lang="en-US" altLang="ko-KR" dirty="0" smtClean="0">
                <a:sym typeface="Wingdings" panose="05000000000000000000" pitchFamily="2" charset="2"/>
              </a:rPr>
              <a:t>(Component Tree </a:t>
            </a:r>
            <a:r>
              <a:rPr lang="ko-KR" altLang="en-US" dirty="0" smtClean="0">
                <a:sym typeface="Wingdings" panose="05000000000000000000" pitchFamily="2" charset="2"/>
              </a:rPr>
              <a:t>에서 선택 가능</a:t>
            </a:r>
            <a:r>
              <a:rPr lang="en-US" altLang="ko-KR" dirty="0" smtClean="0">
                <a:sym typeface="Wingdings" panose="05000000000000000000" pitchFamily="2" charset="2"/>
              </a:rPr>
              <a:t>) </a:t>
            </a:r>
            <a:r>
              <a:rPr lang="ko-KR" altLang="en-US" dirty="0" smtClean="0">
                <a:sym typeface="Wingdings" panose="05000000000000000000" pitchFamily="2" charset="2"/>
              </a:rPr>
              <a:t>우 클릭하면 나오는 메뉴에서 </a:t>
            </a:r>
            <a:r>
              <a:rPr lang="en-US" altLang="ko-KR" dirty="0" smtClean="0">
                <a:sym typeface="Wingdings" panose="05000000000000000000" pitchFamily="2" charset="2"/>
              </a:rPr>
              <a:t>Chain  vertical</a:t>
            </a:r>
            <a:r>
              <a:rPr lang="ko-KR" altLang="en-US" dirty="0" smtClean="0">
                <a:sym typeface="Wingdings" panose="05000000000000000000" pitchFamily="2" charset="2"/>
              </a:rPr>
              <a:t>을 선택하십시오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가운데 버튼의 </a:t>
            </a:r>
            <a:r>
              <a:rPr lang="en-US" altLang="ko-KR" dirty="0" smtClean="0">
                <a:sym typeface="Wingdings" panose="05000000000000000000" pitchFamily="2" charset="2"/>
              </a:rPr>
              <a:t>layout_width</a:t>
            </a:r>
            <a:r>
              <a:rPr lang="ko-KR" altLang="en-US" dirty="0" smtClean="0">
                <a:sym typeface="Wingdings" panose="05000000000000000000" pitchFamily="2" charset="2"/>
              </a:rPr>
              <a:t>를</a:t>
            </a:r>
            <a:r>
              <a:rPr lang="en-US" altLang="ko-KR" dirty="0" smtClean="0">
                <a:sym typeface="Wingdings" panose="05000000000000000000" pitchFamily="2" charset="2"/>
              </a:rPr>
              <a:t>,</a:t>
            </a:r>
            <a:r>
              <a:rPr lang="ko-KR" altLang="en-US" dirty="0" smtClean="0">
                <a:sym typeface="Wingdings" panose="05000000000000000000" pitchFamily="2" charset="2"/>
              </a:rPr>
              <a:t> 부모 레이아웃 까지가 아니라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제약 조건이 허락하는 한 확장하려고 해야 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이를 위해서는 </a:t>
            </a:r>
            <a:r>
              <a:rPr lang="en-US" altLang="ko-KR" dirty="0" smtClean="0">
                <a:sym typeface="Wingdings" panose="05000000000000000000" pitchFamily="2" charset="2"/>
              </a:rPr>
              <a:t>layout_width</a:t>
            </a:r>
            <a:r>
              <a:rPr lang="ko-KR" altLang="en-US" dirty="0" smtClean="0">
                <a:sym typeface="Wingdings" panose="05000000000000000000" pitchFamily="2" charset="2"/>
              </a:rPr>
              <a:t>를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0dp</a:t>
            </a:r>
            <a:r>
              <a:rPr lang="ko-KR" altLang="en-US" dirty="0" smtClean="0">
                <a:sym typeface="Wingdings" panose="05000000000000000000" pitchFamily="2" charset="2"/>
              </a:rPr>
              <a:t>로 설정하면 됩니다</a:t>
            </a:r>
            <a:r>
              <a:rPr lang="en-US" altLang="ko-KR" dirty="0" smtClean="0">
                <a:sym typeface="Wingdings" panose="05000000000000000000" pitchFamily="2" charset="2"/>
              </a:rPr>
              <a:t>.  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82</a:t>
            </a:fld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424" y="3736339"/>
            <a:ext cx="4537037" cy="256558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4486" y="3736339"/>
            <a:ext cx="4522114" cy="2565586"/>
          </a:xfrm>
          <a:prstGeom prst="rect">
            <a:avLst/>
          </a:prstGeom>
        </p:spPr>
      </p:pic>
      <p:sp>
        <p:nvSpPr>
          <p:cNvPr id="10" name="오른쪽 화살표 9"/>
          <p:cNvSpPr/>
          <p:nvPr/>
        </p:nvSpPr>
        <p:spPr>
          <a:xfrm>
            <a:off x="5906785" y="4797152"/>
            <a:ext cx="477247" cy="5040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253190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Joy011Layout: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위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아래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중앙의 공간을 차지하는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화면 구성하기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>
                <a:sym typeface="Wingdings" panose="05000000000000000000" pitchFamily="2" charset="2"/>
              </a:rPr>
              <a:t/>
            </a:r>
            <a:br>
              <a:rPr lang="en-US" altLang="ko-KR" dirty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83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00687" y="836712"/>
            <a:ext cx="6131702" cy="418576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noAutofit/>
          </a:bodyPr>
          <a:lstStyle/>
          <a:p>
            <a:r>
              <a:rPr lang="en-US" altLang="ko-KR" sz="1400" dirty="0">
                <a:latin typeface="Consolas" panose="020B0609020204030204" pitchFamily="49" charset="0"/>
              </a:rPr>
              <a:t>&lt;?xml version="1.0" encoding="utf-8"?&gt;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&lt;</a:t>
            </a:r>
            <a:r>
              <a:rPr lang="en-US" altLang="ko-KR" sz="1400" dirty="0" err="1">
                <a:latin typeface="Consolas" panose="020B0609020204030204" pitchFamily="49" charset="0"/>
              </a:rPr>
              <a:t>androidx.constraintlayout.widget.ConstraintLayout</a:t>
            </a:r>
            <a:r>
              <a:rPr lang="en-US" altLang="ko-KR" sz="1400" dirty="0">
                <a:latin typeface="Consolas" panose="020B0609020204030204" pitchFamily="49" charset="0"/>
              </a:rPr>
              <a:t> </a:t>
            </a:r>
            <a:r>
              <a:rPr lang="en-US" altLang="ko-KR" sz="1400" dirty="0" err="1">
                <a:latin typeface="Consolas" panose="020B0609020204030204" pitchFamily="49" charset="0"/>
              </a:rPr>
              <a:t>xmlns:android</a:t>
            </a:r>
            <a:r>
              <a:rPr lang="en-US" altLang="ko-KR" sz="1400" dirty="0">
                <a:latin typeface="Consolas" panose="020B0609020204030204" pitchFamily="49" charset="0"/>
              </a:rPr>
              <a:t>="http://schemas.android.com/</a:t>
            </a:r>
            <a:r>
              <a:rPr lang="en-US" altLang="ko-KR" sz="1400" dirty="0" err="1">
                <a:latin typeface="Consolas" panose="020B0609020204030204" pitchFamily="49" charset="0"/>
              </a:rPr>
              <a:t>apk</a:t>
            </a:r>
            <a:r>
              <a:rPr lang="en-US" altLang="ko-KR" sz="1400" dirty="0">
                <a:latin typeface="Consolas" panose="020B0609020204030204" pitchFamily="49" charset="0"/>
              </a:rPr>
              <a:t>/res/android"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</a:t>
            </a:r>
            <a:r>
              <a:rPr lang="en-US" altLang="ko-KR" sz="1400" dirty="0" err="1">
                <a:latin typeface="Consolas" panose="020B0609020204030204" pitchFamily="49" charset="0"/>
              </a:rPr>
              <a:t>xmlns:app</a:t>
            </a:r>
            <a:r>
              <a:rPr lang="en-US" altLang="ko-KR" sz="1400" dirty="0">
                <a:latin typeface="Consolas" panose="020B0609020204030204" pitchFamily="49" charset="0"/>
              </a:rPr>
              <a:t>="http://schemas.android.com/</a:t>
            </a:r>
            <a:r>
              <a:rPr lang="en-US" altLang="ko-KR" sz="1400" dirty="0" err="1">
                <a:latin typeface="Consolas" panose="020B0609020204030204" pitchFamily="49" charset="0"/>
              </a:rPr>
              <a:t>apk</a:t>
            </a:r>
            <a:r>
              <a:rPr lang="en-US" altLang="ko-KR" sz="1400" dirty="0">
                <a:latin typeface="Consolas" panose="020B0609020204030204" pitchFamily="49" charset="0"/>
              </a:rPr>
              <a:t>/res-auto"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</a:t>
            </a:r>
            <a:r>
              <a:rPr lang="en-US" altLang="ko-KR" sz="1400" dirty="0" err="1">
                <a:latin typeface="Consolas" panose="020B0609020204030204" pitchFamily="49" charset="0"/>
              </a:rPr>
              <a:t>xmlns:tools</a:t>
            </a:r>
            <a:r>
              <a:rPr lang="en-US" altLang="ko-KR" sz="1400" dirty="0">
                <a:latin typeface="Consolas" panose="020B0609020204030204" pitchFamily="49" charset="0"/>
              </a:rPr>
              <a:t>="http://schemas.android.com/tools"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</a:t>
            </a:r>
            <a:r>
              <a:rPr lang="en-US" altLang="ko-KR" sz="1400" dirty="0" err="1">
                <a:latin typeface="Consolas" panose="020B0609020204030204" pitchFamily="49" charset="0"/>
              </a:rPr>
              <a:t>android:layout_width</a:t>
            </a:r>
            <a:r>
              <a:rPr lang="en-US" altLang="ko-KR" sz="1400" dirty="0">
                <a:latin typeface="Consolas" panose="020B0609020204030204" pitchFamily="49" charset="0"/>
              </a:rPr>
              <a:t>="</a:t>
            </a:r>
            <a:r>
              <a:rPr lang="en-US" altLang="ko-KR" sz="1400" dirty="0" err="1">
                <a:latin typeface="Consolas" panose="020B0609020204030204" pitchFamily="49" charset="0"/>
              </a:rPr>
              <a:t>match_parent</a:t>
            </a:r>
            <a:r>
              <a:rPr lang="en-US" altLang="ko-KR" sz="1400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</a:t>
            </a:r>
            <a:r>
              <a:rPr lang="en-US" altLang="ko-KR" sz="1400" dirty="0" err="1">
                <a:latin typeface="Consolas" panose="020B0609020204030204" pitchFamily="49" charset="0"/>
              </a:rPr>
              <a:t>android:layout_height</a:t>
            </a:r>
            <a:r>
              <a:rPr lang="en-US" altLang="ko-KR" sz="1400" dirty="0">
                <a:latin typeface="Consolas" panose="020B0609020204030204" pitchFamily="49" charset="0"/>
              </a:rPr>
              <a:t>="</a:t>
            </a:r>
            <a:r>
              <a:rPr lang="en-US" altLang="ko-KR" sz="1400" dirty="0" err="1">
                <a:latin typeface="Consolas" panose="020B0609020204030204" pitchFamily="49" charset="0"/>
              </a:rPr>
              <a:t>match_parent</a:t>
            </a:r>
            <a:r>
              <a:rPr lang="en-US" altLang="ko-KR" sz="1400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</a:t>
            </a:r>
            <a:r>
              <a:rPr lang="en-US" altLang="ko-KR" sz="1400" dirty="0" err="1">
                <a:latin typeface="Consolas" panose="020B0609020204030204" pitchFamily="49" charset="0"/>
              </a:rPr>
              <a:t>tools:context</a:t>
            </a:r>
            <a:r>
              <a:rPr lang="en-US" altLang="ko-KR" sz="1400" dirty="0">
                <a:latin typeface="Consolas" panose="020B0609020204030204" pitchFamily="49" charset="0"/>
              </a:rPr>
              <a:t>=".</a:t>
            </a:r>
            <a:r>
              <a:rPr lang="en-US" altLang="ko-KR" sz="1400" dirty="0" err="1">
                <a:latin typeface="Consolas" panose="020B0609020204030204" pitchFamily="49" charset="0"/>
              </a:rPr>
              <a:t>MainActivity</a:t>
            </a:r>
            <a:r>
              <a:rPr lang="en-US" altLang="ko-KR" sz="1400" dirty="0">
                <a:latin typeface="Consolas" panose="020B0609020204030204" pitchFamily="49" charset="0"/>
              </a:rPr>
              <a:t>"&gt;</a:t>
            </a: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</a:t>
            </a:r>
            <a:endParaRPr lang="ko-KR" altLang="en-US" sz="1400" dirty="0">
              <a:latin typeface="Consolas" panose="020B0609020204030204" pitchFamily="49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879975" y="1862896"/>
            <a:ext cx="6265459" cy="48320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noAutofit/>
          </a:bodyPr>
          <a:lstStyle/>
          <a:p>
            <a:endParaRPr lang="en-US" altLang="ko-KR" sz="1400" dirty="0" smtClean="0">
              <a:latin typeface="Consolas" panose="020B0609020204030204" pitchFamily="49" charset="0"/>
            </a:endParaRP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endParaRPr lang="en-US" altLang="ko-KR" sz="1400" dirty="0" smtClean="0">
              <a:latin typeface="Consolas" panose="020B0609020204030204" pitchFamily="49" charset="0"/>
            </a:endParaRP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endParaRPr lang="en-US" altLang="ko-KR" sz="1400" dirty="0" smtClean="0">
              <a:latin typeface="Consolas" panose="020B0609020204030204" pitchFamily="49" charset="0"/>
            </a:endParaRP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endParaRPr lang="en-US" altLang="ko-KR" sz="1400" dirty="0" smtClean="0">
              <a:latin typeface="Consolas" panose="020B0609020204030204" pitchFamily="49" charset="0"/>
            </a:endParaRP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endParaRPr lang="en-US" altLang="ko-KR" sz="1400" dirty="0" smtClean="0">
              <a:latin typeface="Consolas" panose="020B0609020204030204" pitchFamily="49" charset="0"/>
            </a:endParaRP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endParaRPr lang="en-US" altLang="ko-KR" sz="1400" dirty="0" smtClean="0">
              <a:latin typeface="Consolas" panose="020B0609020204030204" pitchFamily="49" charset="0"/>
            </a:endParaRP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endParaRPr lang="en-US" altLang="ko-KR" sz="1400" dirty="0" smtClean="0">
              <a:latin typeface="Consolas" panose="020B0609020204030204" pitchFamily="49" charset="0"/>
            </a:endParaRP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endParaRPr lang="en-US" altLang="ko-KR" sz="1400" dirty="0" smtClean="0">
              <a:latin typeface="Consolas" panose="020B0609020204030204" pitchFamily="49" charset="0"/>
            </a:endParaRP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endParaRPr lang="en-US" altLang="ko-KR" sz="1400" dirty="0" smtClean="0">
              <a:latin typeface="Consolas" panose="020B0609020204030204" pitchFamily="49" charset="0"/>
            </a:endParaRP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endParaRPr lang="en-US" altLang="ko-KR" sz="1400" dirty="0" smtClean="0">
              <a:latin typeface="Consolas" panose="020B0609020204030204" pitchFamily="49" charset="0"/>
            </a:endParaRP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endParaRPr lang="en-US" altLang="ko-KR" sz="1400" dirty="0" smtClean="0">
              <a:latin typeface="Consolas" panose="020B0609020204030204" pitchFamily="49" charset="0"/>
            </a:endParaRP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&lt;/</a:t>
            </a:r>
            <a:r>
              <a:rPr lang="en-US" altLang="ko-KR" sz="1400" dirty="0" err="1">
                <a:latin typeface="Consolas" panose="020B0609020204030204" pitchFamily="49" charset="0"/>
              </a:rPr>
              <a:t>androidx.constraintlayout.widget.ConstraintLayout</a:t>
            </a:r>
            <a:r>
              <a:rPr lang="en-US" altLang="ko-KR" sz="1400" dirty="0">
                <a:latin typeface="Consolas" panose="020B0609020204030204" pitchFamily="49" charset="0"/>
              </a:rPr>
              <a:t>&gt;</a:t>
            </a:r>
            <a:endParaRPr lang="ko-KR" altLang="en-US" sz="1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7896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Joy011Layout: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위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아래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중앙의 공간을 차지하는 화면 구성하기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 err="1" smtClean="0">
                <a:sym typeface="Wingdings" panose="05000000000000000000" pitchFamily="2" charset="2"/>
              </a:rPr>
              <a:t>ConstraintLayout</a:t>
            </a:r>
            <a:r>
              <a:rPr lang="ko-KR" altLang="en-US" dirty="0" smtClean="0">
                <a:sym typeface="Wingdings" panose="05000000000000000000" pitchFamily="2" charset="2"/>
              </a:rPr>
              <a:t>에 관한 몇 가지 예제로 실습을 해보려고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2</a:t>
            </a:r>
            <a:r>
              <a:rPr lang="en-US" altLang="ko-KR" b="1" dirty="0" smtClean="0">
                <a:sym typeface="Wingdings" panose="05000000000000000000" pitchFamily="2" charset="2"/>
              </a:rPr>
              <a:t>: </a:t>
            </a:r>
            <a:r>
              <a:rPr lang="ko-KR" altLang="en-US" b="1" dirty="0" smtClean="0">
                <a:sym typeface="Wingdings" panose="05000000000000000000" pitchFamily="2" charset="2"/>
              </a:rPr>
              <a:t>두 번째 레이아웃은 기존의 </a:t>
            </a:r>
            <a:r>
              <a:rPr lang="en-US" altLang="ko-KR" b="1" dirty="0" smtClean="0">
                <a:sym typeface="Wingdings" panose="05000000000000000000" pitchFamily="2" charset="2"/>
              </a:rPr>
              <a:t>layout </a:t>
            </a:r>
            <a:r>
              <a:rPr lang="ko-KR" altLang="en-US" b="1" dirty="0" smtClean="0">
                <a:sym typeface="Wingdings" panose="05000000000000000000" pitchFamily="2" charset="2"/>
              </a:rPr>
              <a:t>파일이 아니라 새로운 </a:t>
            </a:r>
            <a:r>
              <a:rPr lang="en-US" altLang="ko-KR" b="1" dirty="0" smtClean="0">
                <a:sym typeface="Wingdings" panose="05000000000000000000" pitchFamily="2" charset="2"/>
              </a:rPr>
              <a:t>layout </a:t>
            </a:r>
            <a:r>
              <a:rPr lang="ko-KR" altLang="en-US" b="1" dirty="0" smtClean="0">
                <a:sym typeface="Wingdings" panose="05000000000000000000" pitchFamily="2" charset="2"/>
              </a:rPr>
              <a:t>파일에 만듭니다</a:t>
            </a:r>
            <a:r>
              <a:rPr lang="en-US" altLang="ko-KR" b="1" dirty="0" smtClean="0">
                <a:sym typeface="Wingdings" panose="05000000000000000000" pitchFamily="2" charset="2"/>
              </a:rPr>
              <a:t>. </a:t>
            </a:r>
          </a:p>
          <a:p>
            <a:pPr marL="0" indent="0">
              <a:buNone/>
            </a:pPr>
            <a:r>
              <a:rPr lang="ko-KR" altLang="en-US" b="1" dirty="0" smtClean="0">
                <a:sym typeface="Wingdings" panose="05000000000000000000" pitchFamily="2" charset="2"/>
              </a:rPr>
              <a:t>프로젝트의 </a:t>
            </a:r>
            <a:r>
              <a:rPr lang="en-US" altLang="ko-KR" dirty="0" smtClean="0">
                <a:sym typeface="Wingdings" panose="05000000000000000000" pitchFamily="2" charset="2"/>
              </a:rPr>
              <a:t>res layout </a:t>
            </a:r>
            <a:r>
              <a:rPr lang="ko-KR" altLang="en-US" dirty="0" smtClean="0">
                <a:sym typeface="Wingdings" panose="05000000000000000000" pitchFamily="2" charset="2"/>
              </a:rPr>
              <a:t>폴더 위에서 우 클릭 한 메뉴에서  </a:t>
            </a:r>
            <a:r>
              <a:rPr lang="en-US" altLang="ko-KR" dirty="0" smtClean="0">
                <a:sym typeface="Wingdings" panose="05000000000000000000" pitchFamily="2" charset="2"/>
              </a:rPr>
              <a:t>new  Layout Resource File </a:t>
            </a:r>
            <a:r>
              <a:rPr lang="ko-KR" altLang="en-US" dirty="0" smtClean="0">
                <a:sym typeface="Wingdings" panose="05000000000000000000" pitchFamily="2" charset="2"/>
              </a:rPr>
              <a:t>선택하여 새로운 레이아웃 </a:t>
            </a:r>
            <a:r>
              <a:rPr lang="en-US" altLang="ko-KR" dirty="0" smtClean="0">
                <a:sym typeface="Wingdings" panose="05000000000000000000" pitchFamily="2" charset="2"/>
              </a:rPr>
              <a:t>xml</a:t>
            </a:r>
            <a:r>
              <a:rPr lang="ko-KR" altLang="en-US" dirty="0" smtClean="0">
                <a:sym typeface="Wingdings" panose="05000000000000000000" pitchFamily="2" charset="2"/>
              </a:rPr>
              <a:t>파일을 만듭니다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파일 이름을 </a:t>
            </a:r>
            <a:r>
              <a:rPr lang="en-US" altLang="ko-KR" dirty="0" smtClean="0">
                <a:sym typeface="Wingdings" panose="05000000000000000000" pitchFamily="2" charset="2"/>
              </a:rPr>
              <a:t>activity_chains </a:t>
            </a:r>
            <a:r>
              <a:rPr lang="ko-KR" altLang="en-US" dirty="0" smtClean="0">
                <a:sym typeface="Wingdings" panose="05000000000000000000" pitchFamily="2" charset="2"/>
              </a:rPr>
              <a:t>로 입력하십시오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새로 만든 </a:t>
            </a:r>
            <a:r>
              <a:rPr lang="en-US" altLang="ko-KR" dirty="0" smtClean="0">
                <a:sym typeface="Wingdings" panose="05000000000000000000" pitchFamily="2" charset="2"/>
              </a:rPr>
              <a:t>activity_chain.xml </a:t>
            </a:r>
            <a:r>
              <a:rPr lang="ko-KR" altLang="en-US" dirty="0" smtClean="0">
                <a:sym typeface="Wingdings" panose="05000000000000000000" pitchFamily="2" charset="2"/>
              </a:rPr>
              <a:t>파일에 아래와 같은 레이아웃을 구현하십시오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세</a:t>
            </a:r>
            <a:r>
              <a:rPr lang="ko-KR" altLang="en-US" dirty="0" smtClean="0">
                <a:sym typeface="Wingdings" panose="05000000000000000000" pitchFamily="2" charset="2"/>
              </a:rPr>
              <a:t> 버튼들을 가로와 세로로 고르게 분배하여 위치하도록 작성합시오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세 버튼의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layout_width </a:t>
            </a:r>
            <a:r>
              <a:rPr lang="ko-KR" altLang="en-US" dirty="0" smtClean="0">
                <a:sym typeface="Wingdings" panose="05000000000000000000" pitchFamily="2" charset="2"/>
              </a:rPr>
              <a:t>항상 </a:t>
            </a:r>
            <a:r>
              <a:rPr lang="en-US" altLang="ko-KR" dirty="0" smtClean="0">
                <a:sym typeface="Wingdings" panose="05000000000000000000" pitchFamily="2" charset="2"/>
              </a:rPr>
              <a:t>wrap_content </a:t>
            </a:r>
            <a:r>
              <a:rPr lang="ko-KR" altLang="en-US" dirty="0" smtClean="0">
                <a:sym typeface="Wingdings" panose="05000000000000000000" pitchFamily="2" charset="2"/>
              </a:rPr>
              <a:t>를 유지해야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en-US" altLang="ko-KR" dirty="0">
                <a:sym typeface="Wingdings" panose="05000000000000000000" pitchFamily="2" charset="2"/>
              </a:rPr>
              <a:t/>
            </a:r>
            <a:br>
              <a:rPr lang="en-US" altLang="ko-KR" dirty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84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4352" y="2019971"/>
            <a:ext cx="2550533" cy="446691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1205" y="3469298"/>
            <a:ext cx="5391902" cy="3038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84713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Joy011Layout: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위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아래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중앙의 공간을 차지하는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화면 구성하기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ym typeface="Wingdings" panose="05000000000000000000" pitchFamily="2" charset="2"/>
              </a:rPr>
              <a:t>참고할 </a:t>
            </a:r>
            <a:r>
              <a:rPr lang="ko-KR" altLang="en-US" dirty="0" smtClean="0">
                <a:sym typeface="Wingdings" panose="05000000000000000000" pitchFamily="2" charset="2"/>
              </a:rPr>
              <a:t>점</a:t>
            </a:r>
            <a:r>
              <a:rPr lang="en-US" altLang="ko-KR" dirty="0" smtClean="0">
                <a:sym typeface="Wingdings" panose="05000000000000000000" pitchFamily="2" charset="2"/>
              </a:rPr>
              <a:t>: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세 버튼을 </a:t>
            </a:r>
            <a:r>
              <a:rPr lang="en-US" altLang="ko-KR" dirty="0" smtClean="0">
                <a:sym typeface="Wingdings" panose="05000000000000000000" pitchFamily="2" charset="2"/>
              </a:rPr>
              <a:t>Chain</a:t>
            </a:r>
            <a:r>
              <a:rPr lang="ko-KR" altLang="en-US" dirty="0" smtClean="0">
                <a:sym typeface="Wingdings" panose="05000000000000000000" pitchFamily="2" charset="2"/>
              </a:rPr>
              <a:t> 제약조건</a:t>
            </a:r>
            <a:r>
              <a:rPr lang="en-US" altLang="ko-KR" dirty="0" smtClean="0">
                <a:sym typeface="Wingdings" panose="05000000000000000000" pitchFamily="2" charset="2"/>
              </a:rPr>
              <a:t>(Constraints)</a:t>
            </a:r>
            <a:r>
              <a:rPr lang="ko-KR" altLang="en-US" dirty="0" smtClean="0">
                <a:sym typeface="Wingdings" panose="05000000000000000000" pitchFamily="2" charset="2"/>
              </a:rPr>
              <a:t>을 주면 간단히 할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세 버튼이 </a:t>
            </a:r>
            <a:r>
              <a:rPr lang="en-US" altLang="ko-KR" dirty="0" smtClean="0">
                <a:sym typeface="Wingdings" panose="05000000000000000000" pitchFamily="2" charset="2"/>
              </a:rPr>
              <a:t>Chain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ko-KR" altLang="en-US" dirty="0" err="1" smtClean="0">
                <a:sym typeface="Wingdings" panose="05000000000000000000" pitchFamily="2" charset="2"/>
              </a:rPr>
              <a:t>제약조건일</a:t>
            </a:r>
            <a:r>
              <a:rPr lang="ko-KR" altLang="en-US" dirty="0" smtClean="0">
                <a:sym typeface="Wingdings" panose="05000000000000000000" pitchFamily="2" charset="2"/>
              </a:rPr>
              <a:t> 때 그 연결 그림은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spring</a:t>
            </a:r>
            <a:r>
              <a:rPr lang="ko-KR" altLang="en-US" dirty="0" smtClean="0">
                <a:sym typeface="Wingdings" panose="05000000000000000000" pitchFamily="2" charset="2"/>
              </a:rPr>
              <a:t>이 아니라 </a:t>
            </a:r>
            <a:r>
              <a:rPr lang="en-US" altLang="ko-KR" dirty="0" smtClean="0">
                <a:sym typeface="Wingdings" panose="05000000000000000000" pitchFamily="2" charset="2"/>
              </a:rPr>
              <a:t>chain</a:t>
            </a:r>
            <a:r>
              <a:rPr lang="ko-KR" altLang="en-US" dirty="0" smtClean="0">
                <a:sym typeface="Wingdings" panose="05000000000000000000" pitchFamily="2" charset="2"/>
              </a:rPr>
              <a:t>인 것을 관찰해보세요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85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424" y="3438578"/>
            <a:ext cx="5363323" cy="305795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5402" y="2060848"/>
            <a:ext cx="2517549" cy="4435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51211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Joy011Layout: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위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아래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중앙의 공간을 차지하는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화면 구성하기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>
                <a:sym typeface="Wingdings" panose="05000000000000000000" pitchFamily="2" charset="2"/>
              </a:rPr>
              <a:t/>
            </a:r>
            <a:br>
              <a:rPr lang="en-US" altLang="ko-KR" dirty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86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00686" y="836712"/>
            <a:ext cx="6283345" cy="39703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noAutofit/>
          </a:bodyPr>
          <a:lstStyle/>
          <a:p>
            <a:r>
              <a:rPr lang="en-US" altLang="ko-KR" sz="1400" dirty="0">
                <a:latin typeface="Consolas" panose="020B0609020204030204" pitchFamily="49" charset="0"/>
              </a:rPr>
              <a:t>&lt;?xml version="1.0" encoding="utf-8"?&gt;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&lt;</a:t>
            </a:r>
            <a:r>
              <a:rPr lang="en-US" altLang="ko-KR" sz="1400" dirty="0" err="1">
                <a:latin typeface="Consolas" panose="020B0609020204030204" pitchFamily="49" charset="0"/>
              </a:rPr>
              <a:t>androidx.constraintlayout.widget.ConstraintLayout</a:t>
            </a:r>
            <a:r>
              <a:rPr lang="en-US" altLang="ko-KR" sz="1400" dirty="0">
                <a:latin typeface="Consolas" panose="020B0609020204030204" pitchFamily="49" charset="0"/>
              </a:rPr>
              <a:t> </a:t>
            </a:r>
            <a:r>
              <a:rPr lang="en-US" altLang="ko-KR" sz="1400" dirty="0" err="1">
                <a:latin typeface="Consolas" panose="020B0609020204030204" pitchFamily="49" charset="0"/>
              </a:rPr>
              <a:t>xmlns:android</a:t>
            </a:r>
            <a:r>
              <a:rPr lang="en-US" altLang="ko-KR" sz="1400" dirty="0">
                <a:latin typeface="Consolas" panose="020B0609020204030204" pitchFamily="49" charset="0"/>
              </a:rPr>
              <a:t>="http://schemas.android.com/</a:t>
            </a:r>
            <a:r>
              <a:rPr lang="en-US" altLang="ko-KR" sz="1400" dirty="0" err="1">
                <a:latin typeface="Consolas" panose="020B0609020204030204" pitchFamily="49" charset="0"/>
              </a:rPr>
              <a:t>apk</a:t>
            </a:r>
            <a:r>
              <a:rPr lang="en-US" altLang="ko-KR" sz="1400" dirty="0">
                <a:latin typeface="Consolas" panose="020B0609020204030204" pitchFamily="49" charset="0"/>
              </a:rPr>
              <a:t>/res/android"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</a:t>
            </a:r>
            <a:r>
              <a:rPr lang="en-US" altLang="ko-KR" sz="1400" dirty="0" err="1">
                <a:latin typeface="Consolas" panose="020B0609020204030204" pitchFamily="49" charset="0"/>
              </a:rPr>
              <a:t>xmlns:app</a:t>
            </a:r>
            <a:r>
              <a:rPr lang="en-US" altLang="ko-KR" sz="1400" dirty="0">
                <a:latin typeface="Consolas" panose="020B0609020204030204" pitchFamily="49" charset="0"/>
              </a:rPr>
              <a:t>="http://schemas.android.com/</a:t>
            </a:r>
            <a:r>
              <a:rPr lang="en-US" altLang="ko-KR" sz="1400" dirty="0" err="1">
                <a:latin typeface="Consolas" panose="020B0609020204030204" pitchFamily="49" charset="0"/>
              </a:rPr>
              <a:t>apk</a:t>
            </a:r>
            <a:r>
              <a:rPr lang="en-US" altLang="ko-KR" sz="1400" dirty="0">
                <a:latin typeface="Consolas" panose="020B0609020204030204" pitchFamily="49" charset="0"/>
              </a:rPr>
              <a:t>/res-auto"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</a:t>
            </a:r>
            <a:r>
              <a:rPr lang="en-US" altLang="ko-KR" sz="1400" dirty="0" err="1">
                <a:latin typeface="Consolas" panose="020B0609020204030204" pitchFamily="49" charset="0"/>
              </a:rPr>
              <a:t>android:layout_width</a:t>
            </a:r>
            <a:r>
              <a:rPr lang="en-US" altLang="ko-KR" sz="1400" dirty="0">
                <a:latin typeface="Consolas" panose="020B0609020204030204" pitchFamily="49" charset="0"/>
              </a:rPr>
              <a:t>="</a:t>
            </a:r>
            <a:r>
              <a:rPr lang="en-US" altLang="ko-KR" sz="1400" dirty="0" err="1">
                <a:latin typeface="Consolas" panose="020B0609020204030204" pitchFamily="49" charset="0"/>
              </a:rPr>
              <a:t>match_parent</a:t>
            </a:r>
            <a:r>
              <a:rPr lang="en-US" altLang="ko-KR" sz="1400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</a:t>
            </a:r>
            <a:r>
              <a:rPr lang="en-US" altLang="ko-KR" sz="1400" dirty="0" err="1">
                <a:latin typeface="Consolas" panose="020B0609020204030204" pitchFamily="49" charset="0"/>
              </a:rPr>
              <a:t>android:layout_height</a:t>
            </a:r>
            <a:r>
              <a:rPr lang="en-US" altLang="ko-KR" sz="1400" dirty="0">
                <a:latin typeface="Consolas" panose="020B0609020204030204" pitchFamily="49" charset="0"/>
              </a:rPr>
              <a:t>="</a:t>
            </a:r>
            <a:r>
              <a:rPr lang="en-US" altLang="ko-KR" sz="1400" dirty="0" err="1">
                <a:latin typeface="Consolas" panose="020B0609020204030204" pitchFamily="49" charset="0"/>
              </a:rPr>
              <a:t>match_parent</a:t>
            </a:r>
            <a:r>
              <a:rPr lang="en-US" altLang="ko-KR" sz="1400" dirty="0" smtClean="0">
                <a:latin typeface="Consolas" panose="020B0609020204030204" pitchFamily="49" charset="0"/>
              </a:rPr>
              <a:t>"&gt;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</a:t>
            </a:r>
            <a:endParaRPr lang="en-US" altLang="ko-KR" sz="1400" dirty="0" smtClean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</a:t>
            </a:r>
            <a:r>
              <a:rPr lang="en-US" altLang="ko-KR" sz="1400" dirty="0" smtClean="0">
                <a:latin typeface="Consolas" panose="020B0609020204030204" pitchFamily="49" charset="0"/>
              </a:rPr>
              <a:t>   </a:t>
            </a:r>
            <a:endParaRPr lang="ko-KR" altLang="en-US" sz="1400" dirty="0">
              <a:latin typeface="Consolas" panose="020B0609020204030204" pitchFamily="49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879976" y="1862896"/>
            <a:ext cx="6312024" cy="46166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noAutofit/>
          </a:bodyPr>
          <a:lstStyle/>
          <a:p>
            <a:endParaRPr lang="en-US" altLang="ko-KR" sz="1400" dirty="0" smtClean="0">
              <a:latin typeface="Consolas" panose="020B0609020204030204" pitchFamily="49" charset="0"/>
            </a:endParaRP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endParaRPr lang="en-US" altLang="ko-KR" sz="1400" dirty="0" smtClean="0">
              <a:latin typeface="Consolas" panose="020B0609020204030204" pitchFamily="49" charset="0"/>
            </a:endParaRP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endParaRPr lang="en-US" altLang="ko-KR" sz="1400" dirty="0" smtClean="0">
              <a:latin typeface="Consolas" panose="020B0609020204030204" pitchFamily="49" charset="0"/>
            </a:endParaRP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endParaRPr lang="en-US" altLang="ko-KR" sz="1400" dirty="0" smtClean="0">
              <a:latin typeface="Consolas" panose="020B0609020204030204" pitchFamily="49" charset="0"/>
            </a:endParaRP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endParaRPr lang="en-US" altLang="ko-KR" sz="1400" dirty="0" smtClean="0">
              <a:latin typeface="Consolas" panose="020B0609020204030204" pitchFamily="49" charset="0"/>
            </a:endParaRP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endParaRPr lang="en-US" altLang="ko-KR" sz="1400" dirty="0" smtClean="0">
              <a:latin typeface="Consolas" panose="020B0609020204030204" pitchFamily="49" charset="0"/>
            </a:endParaRP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endParaRPr lang="en-US" altLang="ko-KR" sz="1400" dirty="0" smtClean="0">
              <a:latin typeface="Consolas" panose="020B0609020204030204" pitchFamily="49" charset="0"/>
            </a:endParaRP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endParaRPr lang="en-US" altLang="ko-KR" sz="1400" dirty="0" smtClean="0">
              <a:latin typeface="Consolas" panose="020B0609020204030204" pitchFamily="49" charset="0"/>
            </a:endParaRP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endParaRPr lang="en-US" altLang="ko-KR" sz="1400" dirty="0" smtClean="0">
              <a:latin typeface="Consolas" panose="020B0609020204030204" pitchFamily="49" charset="0"/>
            </a:endParaRP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endParaRPr lang="en-US" altLang="ko-KR" sz="1400" dirty="0" smtClean="0">
              <a:latin typeface="Consolas" panose="020B0609020204030204" pitchFamily="49" charset="0"/>
            </a:endParaRP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&lt;/</a:t>
            </a:r>
            <a:r>
              <a:rPr lang="en-US" altLang="ko-KR" sz="1400" dirty="0" err="1">
                <a:latin typeface="Consolas" panose="020B0609020204030204" pitchFamily="49" charset="0"/>
              </a:rPr>
              <a:t>androidx.constraintlayout.widget.ConstraintLayout</a:t>
            </a:r>
            <a:r>
              <a:rPr lang="en-US" altLang="ko-KR" sz="1400" dirty="0">
                <a:latin typeface="Consolas" panose="020B0609020204030204" pitchFamily="49" charset="0"/>
              </a:rPr>
              <a:t>&gt;</a:t>
            </a:r>
            <a:endParaRPr lang="ko-KR" altLang="en-US" sz="1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9585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Joy011Layout: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위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아래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중앙의 공간을 차지하는 화면 구성하기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 err="1" smtClean="0">
                <a:sym typeface="Wingdings" panose="05000000000000000000" pitchFamily="2" charset="2"/>
              </a:rPr>
              <a:t>ConstraintLayout</a:t>
            </a:r>
            <a:r>
              <a:rPr lang="ko-KR" altLang="en-US" dirty="0" smtClean="0">
                <a:sym typeface="Wingdings" panose="05000000000000000000" pitchFamily="2" charset="2"/>
              </a:rPr>
              <a:t>에 관한 몇 가지 예제로 실습을 해보려고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3</a:t>
            </a:r>
            <a:r>
              <a:rPr lang="en-US" altLang="ko-KR" b="1" dirty="0" smtClean="0">
                <a:sym typeface="Wingdings" panose="05000000000000000000" pitchFamily="2" charset="2"/>
              </a:rPr>
              <a:t>: </a:t>
            </a:r>
            <a:r>
              <a:rPr lang="ko-KR" altLang="en-US" b="1" dirty="0">
                <a:sym typeface="Wingdings" panose="05000000000000000000" pitchFamily="2" charset="2"/>
              </a:rPr>
              <a:t>세</a:t>
            </a:r>
            <a:r>
              <a:rPr lang="ko-KR" altLang="en-US" b="1" dirty="0" smtClean="0">
                <a:sym typeface="Wingdings" panose="05000000000000000000" pitchFamily="2" charset="2"/>
              </a:rPr>
              <a:t> 번째 레이아웃도 기존의 </a:t>
            </a:r>
            <a:r>
              <a:rPr lang="en-US" altLang="ko-KR" b="1" dirty="0" smtClean="0">
                <a:sym typeface="Wingdings" panose="05000000000000000000" pitchFamily="2" charset="2"/>
              </a:rPr>
              <a:t>layout </a:t>
            </a:r>
            <a:r>
              <a:rPr lang="ko-KR" altLang="en-US" b="1" dirty="0" smtClean="0">
                <a:sym typeface="Wingdings" panose="05000000000000000000" pitchFamily="2" charset="2"/>
              </a:rPr>
              <a:t>파일이 아니라 새로운 </a:t>
            </a:r>
            <a:r>
              <a:rPr lang="en-US" altLang="ko-KR" b="1" dirty="0" smtClean="0">
                <a:sym typeface="Wingdings" panose="05000000000000000000" pitchFamily="2" charset="2"/>
              </a:rPr>
              <a:t>layout </a:t>
            </a:r>
            <a:r>
              <a:rPr lang="ko-KR" altLang="en-US" b="1" dirty="0" smtClean="0">
                <a:sym typeface="Wingdings" panose="05000000000000000000" pitchFamily="2" charset="2"/>
              </a:rPr>
              <a:t>파일에 만듭니다</a:t>
            </a:r>
            <a:r>
              <a:rPr lang="en-US" altLang="ko-KR" b="1" dirty="0" smtClean="0">
                <a:sym typeface="Wingdings" panose="05000000000000000000" pitchFamily="2" charset="2"/>
              </a:rPr>
              <a:t>. </a:t>
            </a:r>
          </a:p>
          <a:p>
            <a:pPr marL="0" indent="0">
              <a:buNone/>
            </a:pPr>
            <a:r>
              <a:rPr lang="ko-KR" altLang="en-US" dirty="0" smtClean="0">
                <a:sym typeface="Wingdings" panose="05000000000000000000" pitchFamily="2" charset="2"/>
              </a:rPr>
              <a:t>파일 이름을 </a:t>
            </a:r>
            <a:r>
              <a:rPr lang="en-US" altLang="ko-KR" dirty="0" err="1" smtClean="0">
                <a:sym typeface="Wingdings" panose="05000000000000000000" pitchFamily="2" charset="2"/>
              </a:rPr>
              <a:t>activity_chainspackedalign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로 입력하십시오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새로 만든 </a:t>
            </a:r>
            <a:r>
              <a:rPr lang="en-US" altLang="ko-KR" dirty="0" smtClean="0">
                <a:sym typeface="Wingdings" panose="05000000000000000000" pitchFamily="2" charset="2"/>
              </a:rPr>
              <a:t>xml </a:t>
            </a:r>
            <a:r>
              <a:rPr lang="ko-KR" altLang="en-US" dirty="0" smtClean="0">
                <a:sym typeface="Wingdings" panose="05000000000000000000" pitchFamily="2" charset="2"/>
              </a:rPr>
              <a:t>파일에 아래와 같은 레이아웃을 구현하십시오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세 버튼을 화면의 가운데에 왼쪽에 맞추어 정렬되어 위치하도록 작성합시오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세 버튼의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layout_width </a:t>
            </a:r>
            <a:r>
              <a:rPr lang="ko-KR" altLang="en-US" dirty="0" smtClean="0">
                <a:sym typeface="Wingdings" panose="05000000000000000000" pitchFamily="2" charset="2"/>
              </a:rPr>
              <a:t>항상 </a:t>
            </a:r>
            <a:r>
              <a:rPr lang="en-US" altLang="ko-KR" dirty="0" smtClean="0">
                <a:sym typeface="Wingdings" panose="05000000000000000000" pitchFamily="2" charset="2"/>
              </a:rPr>
              <a:t>wrap_content </a:t>
            </a:r>
            <a:r>
              <a:rPr lang="ko-KR" altLang="en-US" dirty="0" smtClean="0">
                <a:sym typeface="Wingdings" panose="05000000000000000000" pitchFamily="2" charset="2"/>
              </a:rPr>
              <a:t>를 유지해야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en-US" altLang="ko-KR" dirty="0">
                <a:sym typeface="Wingdings" panose="05000000000000000000" pitchFamily="2" charset="2"/>
              </a:rPr>
              <a:t/>
            </a:r>
            <a:br>
              <a:rPr lang="en-US" altLang="ko-KR" dirty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87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5720" y="3561349"/>
            <a:ext cx="5173651" cy="294684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6321" y="1671239"/>
            <a:ext cx="2753886" cy="4796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67637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Joy011Layout: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위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아래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중앙의 공간을 차지하는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화면 구성하기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ym typeface="Wingdings" panose="05000000000000000000" pitchFamily="2" charset="2"/>
              </a:rPr>
              <a:t>참고할 </a:t>
            </a:r>
            <a:r>
              <a:rPr lang="ko-KR" altLang="en-US" dirty="0" smtClean="0">
                <a:sym typeface="Wingdings" panose="05000000000000000000" pitchFamily="2" charset="2"/>
              </a:rPr>
              <a:t>점</a:t>
            </a:r>
            <a:r>
              <a:rPr lang="en-US" altLang="ko-KR" dirty="0" smtClean="0">
                <a:sym typeface="Wingdings" panose="05000000000000000000" pitchFamily="2" charset="2"/>
              </a:rPr>
              <a:t>: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세 버튼을 </a:t>
            </a:r>
            <a:r>
              <a:rPr lang="en-US" altLang="ko-KR" dirty="0" smtClean="0">
                <a:sym typeface="Wingdings" panose="05000000000000000000" pitchFamily="2" charset="2"/>
              </a:rPr>
              <a:t>Chain</a:t>
            </a:r>
            <a:r>
              <a:rPr lang="ko-KR" altLang="en-US" dirty="0" smtClean="0">
                <a:sym typeface="Wingdings" panose="05000000000000000000" pitchFamily="2" charset="2"/>
              </a:rPr>
              <a:t> 제약조건</a:t>
            </a:r>
            <a:r>
              <a:rPr lang="en-US" altLang="ko-KR" dirty="0" smtClean="0">
                <a:sym typeface="Wingdings" panose="05000000000000000000" pitchFamily="2" charset="2"/>
              </a:rPr>
              <a:t>(Constraints)</a:t>
            </a:r>
            <a:r>
              <a:rPr lang="ko-KR" altLang="en-US" dirty="0" smtClean="0">
                <a:sym typeface="Wingdings" panose="05000000000000000000" pitchFamily="2" charset="2"/>
              </a:rPr>
              <a:t>을 주면 간단히 할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세 버튼이 </a:t>
            </a:r>
            <a:r>
              <a:rPr lang="en-US" altLang="ko-KR" dirty="0" smtClean="0">
                <a:sym typeface="Wingdings" panose="05000000000000000000" pitchFamily="2" charset="2"/>
              </a:rPr>
              <a:t>Chain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ko-KR" altLang="en-US" dirty="0" err="1" smtClean="0">
                <a:sym typeface="Wingdings" panose="05000000000000000000" pitchFamily="2" charset="2"/>
              </a:rPr>
              <a:t>제약조건과</a:t>
            </a:r>
            <a:r>
              <a:rPr lang="ko-KR" altLang="en-US" dirty="0" smtClean="0">
                <a:sym typeface="Wingdings" panose="05000000000000000000" pitchFamily="2" charset="2"/>
              </a:rPr>
              <a:t> 더불어 세 버튼을 </a:t>
            </a:r>
            <a:r>
              <a:rPr lang="en-US" altLang="ko-KR" dirty="0" smtClean="0">
                <a:sym typeface="Wingdings" panose="05000000000000000000" pitchFamily="2" charset="2"/>
              </a:rPr>
              <a:t>Left Edge</a:t>
            </a:r>
            <a:r>
              <a:rPr lang="ko-KR" altLang="en-US" dirty="0" smtClean="0">
                <a:sym typeface="Wingdings" panose="05000000000000000000" pitchFamily="2" charset="2"/>
              </a:rPr>
              <a:t>에 </a:t>
            </a:r>
            <a:r>
              <a:rPr lang="en-US" altLang="ko-KR" dirty="0" smtClean="0">
                <a:sym typeface="Wingdings" panose="05000000000000000000" pitchFamily="2" charset="2"/>
              </a:rPr>
              <a:t>align</a:t>
            </a:r>
            <a:r>
              <a:rPr lang="ko-KR" altLang="en-US" dirty="0" smtClean="0">
                <a:sym typeface="Wingdings" panose="05000000000000000000" pitchFamily="2" charset="2"/>
              </a:rPr>
              <a:t>하면 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이것도 역시 세 버튼을 선택하고 우 클릭한 메뉴에서 </a:t>
            </a:r>
            <a:r>
              <a:rPr lang="en-US" altLang="ko-KR" dirty="0" smtClean="0">
                <a:sym typeface="Wingdings" panose="05000000000000000000" pitchFamily="2" charset="2"/>
              </a:rPr>
              <a:t>Align</a:t>
            </a:r>
            <a:r>
              <a:rPr lang="ko-KR" altLang="en-US" dirty="0" smtClean="0">
                <a:sym typeface="Wingdings" panose="05000000000000000000" pitchFamily="2" charset="2"/>
              </a:rPr>
              <a:t>을 선택하여 할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marL="457200" lvl="1" indent="0">
              <a:buNone/>
            </a:pP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88</a:t>
            </a:fld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5720" y="3561349"/>
            <a:ext cx="5173651" cy="294684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6321" y="1671239"/>
            <a:ext cx="2753886" cy="4796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06355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Joy011Layout: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위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아래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중앙의 공간을 차지하는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화면 구성하기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>
                <a:sym typeface="Wingdings" panose="05000000000000000000" pitchFamily="2" charset="2"/>
              </a:rPr>
              <a:t/>
            </a:r>
            <a:br>
              <a:rPr lang="en-US" altLang="ko-KR" dirty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89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00686" y="836712"/>
            <a:ext cx="6283345" cy="375487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Consolas" panose="020B0609020204030204" pitchFamily="49" charset="0"/>
              </a:rPr>
              <a:t>&lt;?xml version="1.0" encoding="utf-8"?&gt;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&lt;</a:t>
            </a:r>
            <a:r>
              <a:rPr lang="en-US" altLang="ko-KR" sz="1400" dirty="0" err="1">
                <a:latin typeface="Consolas" panose="020B0609020204030204" pitchFamily="49" charset="0"/>
              </a:rPr>
              <a:t>androidx.constraintlayout.widget.ConstraintLayout</a:t>
            </a:r>
            <a:r>
              <a:rPr lang="en-US" altLang="ko-KR" sz="1400" dirty="0">
                <a:latin typeface="Consolas" panose="020B0609020204030204" pitchFamily="49" charset="0"/>
              </a:rPr>
              <a:t> </a:t>
            </a:r>
            <a:r>
              <a:rPr lang="en-US" altLang="ko-KR" sz="1400" dirty="0" err="1">
                <a:latin typeface="Consolas" panose="020B0609020204030204" pitchFamily="49" charset="0"/>
              </a:rPr>
              <a:t>xmlns:android</a:t>
            </a:r>
            <a:r>
              <a:rPr lang="en-US" altLang="ko-KR" sz="1400" dirty="0">
                <a:latin typeface="Consolas" panose="020B0609020204030204" pitchFamily="49" charset="0"/>
              </a:rPr>
              <a:t>="http://schemas.android.com/</a:t>
            </a:r>
            <a:r>
              <a:rPr lang="en-US" altLang="ko-KR" sz="1400" dirty="0" err="1">
                <a:latin typeface="Consolas" panose="020B0609020204030204" pitchFamily="49" charset="0"/>
              </a:rPr>
              <a:t>apk</a:t>
            </a:r>
            <a:r>
              <a:rPr lang="en-US" altLang="ko-KR" sz="1400" dirty="0">
                <a:latin typeface="Consolas" panose="020B0609020204030204" pitchFamily="49" charset="0"/>
              </a:rPr>
              <a:t>/res/android"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</a:t>
            </a:r>
            <a:r>
              <a:rPr lang="en-US" altLang="ko-KR" sz="1400" dirty="0" err="1">
                <a:latin typeface="Consolas" panose="020B0609020204030204" pitchFamily="49" charset="0"/>
              </a:rPr>
              <a:t>xmlns:app</a:t>
            </a:r>
            <a:r>
              <a:rPr lang="en-US" altLang="ko-KR" sz="1400" dirty="0">
                <a:latin typeface="Consolas" panose="020B0609020204030204" pitchFamily="49" charset="0"/>
              </a:rPr>
              <a:t>="http://schemas.android.com/</a:t>
            </a:r>
            <a:r>
              <a:rPr lang="en-US" altLang="ko-KR" sz="1400" dirty="0" err="1">
                <a:latin typeface="Consolas" panose="020B0609020204030204" pitchFamily="49" charset="0"/>
              </a:rPr>
              <a:t>apk</a:t>
            </a:r>
            <a:r>
              <a:rPr lang="en-US" altLang="ko-KR" sz="1400" dirty="0">
                <a:latin typeface="Consolas" panose="020B0609020204030204" pitchFamily="49" charset="0"/>
              </a:rPr>
              <a:t>/res-auto"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</a:t>
            </a:r>
            <a:r>
              <a:rPr lang="en-US" altLang="ko-KR" sz="1400" dirty="0" err="1">
                <a:latin typeface="Consolas" panose="020B0609020204030204" pitchFamily="49" charset="0"/>
              </a:rPr>
              <a:t>xmlns:tools</a:t>
            </a:r>
            <a:r>
              <a:rPr lang="en-US" altLang="ko-KR" sz="1400" dirty="0">
                <a:latin typeface="Consolas" panose="020B0609020204030204" pitchFamily="49" charset="0"/>
              </a:rPr>
              <a:t>="http://schemas.android.com/tools"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</a:t>
            </a:r>
            <a:r>
              <a:rPr lang="en-US" altLang="ko-KR" sz="1400" dirty="0" err="1">
                <a:latin typeface="Consolas" panose="020B0609020204030204" pitchFamily="49" charset="0"/>
              </a:rPr>
              <a:t>android:layout_width</a:t>
            </a:r>
            <a:r>
              <a:rPr lang="en-US" altLang="ko-KR" sz="1400" dirty="0">
                <a:latin typeface="Consolas" panose="020B0609020204030204" pitchFamily="49" charset="0"/>
              </a:rPr>
              <a:t>="</a:t>
            </a:r>
            <a:r>
              <a:rPr lang="en-US" altLang="ko-KR" sz="1400" dirty="0" err="1">
                <a:latin typeface="Consolas" panose="020B0609020204030204" pitchFamily="49" charset="0"/>
              </a:rPr>
              <a:t>match_parent</a:t>
            </a:r>
            <a:r>
              <a:rPr lang="en-US" altLang="ko-KR" sz="1400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</a:t>
            </a:r>
            <a:r>
              <a:rPr lang="en-US" altLang="ko-KR" sz="1400" dirty="0" err="1">
                <a:latin typeface="Consolas" panose="020B0609020204030204" pitchFamily="49" charset="0"/>
              </a:rPr>
              <a:t>android:layout_height</a:t>
            </a:r>
            <a:r>
              <a:rPr lang="en-US" altLang="ko-KR" sz="1400" dirty="0">
                <a:latin typeface="Consolas" panose="020B0609020204030204" pitchFamily="49" charset="0"/>
              </a:rPr>
              <a:t>="</a:t>
            </a:r>
            <a:r>
              <a:rPr lang="en-US" altLang="ko-KR" sz="1400" dirty="0" err="1">
                <a:latin typeface="Consolas" panose="020B0609020204030204" pitchFamily="49" charset="0"/>
              </a:rPr>
              <a:t>match_parent</a:t>
            </a:r>
            <a:r>
              <a:rPr lang="en-US" altLang="ko-KR" sz="1400" dirty="0">
                <a:latin typeface="Consolas" panose="020B0609020204030204" pitchFamily="49" charset="0"/>
              </a:rPr>
              <a:t>"&gt;</a:t>
            </a: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&lt;Button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android:id</a:t>
            </a:r>
            <a:r>
              <a:rPr lang="en-US" altLang="ko-KR" sz="1400" dirty="0">
                <a:latin typeface="Consolas" panose="020B0609020204030204" pitchFamily="49" charset="0"/>
              </a:rPr>
              <a:t>="@+id/button7"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android:layout_width</a:t>
            </a:r>
            <a:r>
              <a:rPr lang="en-US" altLang="ko-KR" sz="1400" dirty="0">
                <a:latin typeface="Consolas" panose="020B0609020204030204" pitchFamily="49" charset="0"/>
              </a:rPr>
              <a:t>="wrap_content"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android:layout_height</a:t>
            </a:r>
            <a:r>
              <a:rPr lang="en-US" altLang="ko-KR" sz="1400" dirty="0">
                <a:latin typeface="Consolas" panose="020B0609020204030204" pitchFamily="49" charset="0"/>
              </a:rPr>
              <a:t>="wrap_content"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android:text</a:t>
            </a:r>
            <a:r>
              <a:rPr lang="en-US" altLang="ko-KR" sz="1400" dirty="0">
                <a:latin typeface="Consolas" panose="020B0609020204030204" pitchFamily="49" charset="0"/>
              </a:rPr>
              <a:t>="Button7"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app:layout_constraintBottom_toTopOf</a:t>
            </a:r>
            <a:r>
              <a:rPr lang="en-US" altLang="ko-KR" sz="1400" dirty="0">
                <a:latin typeface="Consolas" panose="020B0609020204030204" pitchFamily="49" charset="0"/>
              </a:rPr>
              <a:t>="@+id/button8"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app:layout_constraintStart_toStartOf</a:t>
            </a:r>
            <a:r>
              <a:rPr lang="en-US" altLang="ko-KR" sz="1400" dirty="0">
                <a:latin typeface="Consolas" panose="020B0609020204030204" pitchFamily="49" charset="0"/>
              </a:rPr>
              <a:t>="@+id/button8"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app:layout_constraintTop_toTopOf</a:t>
            </a:r>
            <a:r>
              <a:rPr lang="en-US" altLang="ko-KR" sz="1400" dirty="0">
                <a:latin typeface="Consolas" panose="020B0609020204030204" pitchFamily="49" charset="0"/>
              </a:rPr>
              <a:t>="parent"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app:layout_constraintVertical_chainStyle</a:t>
            </a:r>
            <a:r>
              <a:rPr lang="en-US" altLang="ko-KR" sz="1400" dirty="0">
                <a:latin typeface="Consolas" panose="020B0609020204030204" pitchFamily="49" charset="0"/>
              </a:rPr>
              <a:t>="packed" /&gt;    </a:t>
            </a:r>
            <a:endParaRPr lang="ko-KR" altLang="en-US" sz="1400" dirty="0">
              <a:latin typeface="Consolas" panose="020B0609020204030204" pitchFamily="49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879976" y="1862896"/>
            <a:ext cx="6312024" cy="44012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Consolas" panose="020B0609020204030204" pitchFamily="49" charset="0"/>
              </a:rPr>
              <a:t> &lt;Button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android:id</a:t>
            </a:r>
            <a:r>
              <a:rPr lang="en-US" altLang="ko-KR" sz="1400" dirty="0">
                <a:latin typeface="Consolas" panose="020B0609020204030204" pitchFamily="49" charset="0"/>
              </a:rPr>
              <a:t>="@+id/button8"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android:layout_width</a:t>
            </a:r>
            <a:r>
              <a:rPr lang="en-US" altLang="ko-KR" sz="1400" dirty="0">
                <a:latin typeface="Consolas" panose="020B0609020204030204" pitchFamily="49" charset="0"/>
              </a:rPr>
              <a:t>="wrap_content"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android:layout_height</a:t>
            </a:r>
            <a:r>
              <a:rPr lang="en-US" altLang="ko-KR" sz="1400" dirty="0">
                <a:latin typeface="Consolas" panose="020B0609020204030204" pitchFamily="49" charset="0"/>
              </a:rPr>
              <a:t>="wrap_content"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android:text</a:t>
            </a:r>
            <a:r>
              <a:rPr lang="en-US" altLang="ko-KR" sz="1400" dirty="0">
                <a:latin typeface="Consolas" panose="020B0609020204030204" pitchFamily="49" charset="0"/>
              </a:rPr>
              <a:t>="Button8"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app:layout_constraintBottom_toTopOf</a:t>
            </a:r>
            <a:r>
              <a:rPr lang="en-US" altLang="ko-KR" sz="1400" dirty="0">
                <a:latin typeface="Consolas" panose="020B0609020204030204" pitchFamily="49" charset="0"/>
              </a:rPr>
              <a:t>="@+id/button9"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app:layout_constraintStart_toStartOf</a:t>
            </a:r>
            <a:r>
              <a:rPr lang="en-US" altLang="ko-KR" sz="1400" dirty="0">
                <a:latin typeface="Consolas" panose="020B0609020204030204" pitchFamily="49" charset="0"/>
              </a:rPr>
              <a:t>="@+id/button9"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app:layout_constraintTop_toBottomOf</a:t>
            </a:r>
            <a:r>
              <a:rPr lang="en-US" altLang="ko-KR" sz="1400" dirty="0">
                <a:latin typeface="Consolas" panose="020B0609020204030204" pitchFamily="49" charset="0"/>
              </a:rPr>
              <a:t>="@+id/button7" /&gt;</a:t>
            </a: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&lt;Button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android:id</a:t>
            </a:r>
            <a:r>
              <a:rPr lang="en-US" altLang="ko-KR" sz="1400" dirty="0">
                <a:latin typeface="Consolas" panose="020B0609020204030204" pitchFamily="49" charset="0"/>
              </a:rPr>
              <a:t>="@+id/button9"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android:layout_width</a:t>
            </a:r>
            <a:r>
              <a:rPr lang="en-US" altLang="ko-KR" sz="1400" dirty="0">
                <a:latin typeface="Consolas" panose="020B0609020204030204" pitchFamily="49" charset="0"/>
              </a:rPr>
              <a:t>="wrap_content"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android:layout_height</a:t>
            </a:r>
            <a:r>
              <a:rPr lang="en-US" altLang="ko-KR" sz="1400" dirty="0">
                <a:latin typeface="Consolas" panose="020B0609020204030204" pitchFamily="49" charset="0"/>
              </a:rPr>
              <a:t>="wrap_content"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android:text</a:t>
            </a:r>
            <a:r>
              <a:rPr lang="en-US" altLang="ko-KR" sz="1400" dirty="0">
                <a:latin typeface="Consolas" panose="020B0609020204030204" pitchFamily="49" charset="0"/>
              </a:rPr>
              <a:t>="Button9 long button"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app:layout_constraintBottom_toBottomOf</a:t>
            </a:r>
            <a:r>
              <a:rPr lang="en-US" altLang="ko-KR" sz="1400" dirty="0">
                <a:latin typeface="Consolas" panose="020B0609020204030204" pitchFamily="49" charset="0"/>
              </a:rPr>
              <a:t>="parent"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app:layout_constraintEnd_toEndOf</a:t>
            </a:r>
            <a:r>
              <a:rPr lang="en-US" altLang="ko-KR" sz="1400" dirty="0">
                <a:latin typeface="Consolas" panose="020B0609020204030204" pitchFamily="49" charset="0"/>
              </a:rPr>
              <a:t>="parent"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app:layout_constraintHorizontal_bias</a:t>
            </a:r>
            <a:r>
              <a:rPr lang="en-US" altLang="ko-KR" sz="1400" dirty="0">
                <a:latin typeface="Consolas" panose="020B0609020204030204" pitchFamily="49" charset="0"/>
              </a:rPr>
              <a:t>="0.5"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app:layout_constraintStart_toStartOf</a:t>
            </a:r>
            <a:r>
              <a:rPr lang="en-US" altLang="ko-KR" sz="1400" dirty="0">
                <a:latin typeface="Consolas" panose="020B0609020204030204" pitchFamily="49" charset="0"/>
              </a:rPr>
              <a:t>="parent"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app:layout_constraintTop_toBottomOf</a:t>
            </a:r>
            <a:r>
              <a:rPr lang="en-US" altLang="ko-KR" sz="1400" dirty="0">
                <a:latin typeface="Consolas" panose="020B0609020204030204" pitchFamily="49" charset="0"/>
              </a:rPr>
              <a:t>="@+id/button8" /&gt;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&lt;/</a:t>
            </a:r>
            <a:r>
              <a:rPr lang="en-US" altLang="ko-KR" sz="1400" dirty="0" err="1">
                <a:latin typeface="Consolas" panose="020B0609020204030204" pitchFamily="49" charset="0"/>
              </a:rPr>
              <a:t>androidx.constraintlayout.widget.ConstraintLayout</a:t>
            </a:r>
            <a:r>
              <a:rPr lang="en-US" altLang="ko-KR" sz="1400" dirty="0">
                <a:latin typeface="Consolas" panose="020B0609020204030204" pitchFamily="49" charset="0"/>
              </a:rPr>
              <a:t>&gt;</a:t>
            </a:r>
            <a:endParaRPr lang="ko-KR" altLang="en-US" sz="1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3330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01-1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창의 구성과 기능 알아보기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>
                <a:sym typeface="Wingdings" panose="05000000000000000000" pitchFamily="2" charset="2"/>
              </a:rPr>
              <a:t>왼쪽의 프로젝트 창도 축소하거나 왼쪽 가장자리 메뉴로 복구할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프로젝트 창 위쪽 </a:t>
            </a:r>
            <a:r>
              <a:rPr lang="en-US" altLang="ko-KR" dirty="0" smtClean="0">
                <a:sym typeface="Wingdings" panose="05000000000000000000" pitchFamily="2" charset="2"/>
              </a:rPr>
              <a:t>[Android]</a:t>
            </a:r>
            <a:r>
              <a:rPr lang="ko-KR" altLang="en-US" dirty="0" smtClean="0">
                <a:sym typeface="Wingdings" panose="05000000000000000000" pitchFamily="2" charset="2"/>
              </a:rPr>
              <a:t>탭을 누르고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[Project Files]</a:t>
            </a:r>
            <a:r>
              <a:rPr lang="ko-KR" altLang="en-US" dirty="0" smtClean="0">
                <a:sym typeface="Wingdings" panose="05000000000000000000" pitchFamily="2" charset="2"/>
              </a:rPr>
              <a:t>탭을 선택해서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그 유명한 두 파일들</a:t>
            </a:r>
            <a:r>
              <a:rPr lang="en-US" altLang="ko-KR" dirty="0" smtClean="0">
                <a:sym typeface="Wingdings" panose="05000000000000000000" pitchFamily="2" charset="2"/>
              </a:rPr>
              <a:t>,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en-US" altLang="ko-KR" b="1" dirty="0" smtClean="0">
                <a:sym typeface="Wingdings" panose="05000000000000000000" pitchFamily="2" charset="2"/>
              </a:rPr>
              <a:t>activity_main.xml, MainActivity.java  </a:t>
            </a:r>
            <a:r>
              <a:rPr lang="ko-KR" altLang="en-US" dirty="0" smtClean="0">
                <a:sym typeface="Wingdings" panose="05000000000000000000" pitchFamily="2" charset="2"/>
              </a:rPr>
              <a:t>찾아 보십시오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파일을 찾아가는 길이 멀어 좀 불편할 것입니다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9</a:t>
            </a:fld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6160" y="2259804"/>
            <a:ext cx="4165052" cy="4290542"/>
          </a:xfrm>
          <a:prstGeom prst="rect">
            <a:avLst/>
          </a:prstGeom>
        </p:spPr>
      </p:pic>
      <p:sp>
        <p:nvSpPr>
          <p:cNvPr id="10" name="오른쪽 화살표 9"/>
          <p:cNvSpPr/>
          <p:nvPr/>
        </p:nvSpPr>
        <p:spPr>
          <a:xfrm>
            <a:off x="7032104" y="4437112"/>
            <a:ext cx="432048" cy="360040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른쪽 화살표 13"/>
          <p:cNvSpPr/>
          <p:nvPr/>
        </p:nvSpPr>
        <p:spPr>
          <a:xfrm>
            <a:off x="7031227" y="4941168"/>
            <a:ext cx="432048" cy="360040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7031227" y="2924944"/>
            <a:ext cx="1441037" cy="216024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100" y="2233586"/>
            <a:ext cx="3772227" cy="3863675"/>
          </a:xfrm>
          <a:prstGeom prst="rect">
            <a:avLst/>
          </a:prstGeom>
        </p:spPr>
      </p:pic>
      <p:sp>
        <p:nvSpPr>
          <p:cNvPr id="17" name="모서리가 둥근 직사각형 16"/>
          <p:cNvSpPr/>
          <p:nvPr/>
        </p:nvSpPr>
        <p:spPr>
          <a:xfrm>
            <a:off x="335360" y="3039718"/>
            <a:ext cx="1728192" cy="749321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083173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Joy011Layout: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위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아래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중앙의 공간을 차지하는 화면 구성하기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 err="1" smtClean="0">
                <a:sym typeface="Wingdings" panose="05000000000000000000" pitchFamily="2" charset="2"/>
              </a:rPr>
              <a:t>ConstraintLayout</a:t>
            </a:r>
            <a:r>
              <a:rPr lang="ko-KR" altLang="en-US" dirty="0" smtClean="0">
                <a:sym typeface="Wingdings" panose="05000000000000000000" pitchFamily="2" charset="2"/>
              </a:rPr>
              <a:t>에 관한 몇 가지 예제로 실습을 해보려고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4</a:t>
            </a:r>
            <a:r>
              <a:rPr lang="en-US" altLang="ko-KR" b="1" dirty="0" smtClean="0">
                <a:sym typeface="Wingdings" panose="05000000000000000000" pitchFamily="2" charset="2"/>
              </a:rPr>
              <a:t>: </a:t>
            </a:r>
            <a:r>
              <a:rPr lang="ko-KR" altLang="en-US" dirty="0" smtClean="0">
                <a:sym typeface="Wingdings" panose="05000000000000000000" pitchFamily="2" charset="2"/>
              </a:rPr>
              <a:t>앱을 실행하여 </a:t>
            </a:r>
            <a:r>
              <a:rPr lang="en-US" altLang="ko-KR" dirty="0" smtClean="0">
                <a:sym typeface="Wingdings" panose="05000000000000000000" pitchFamily="2" charset="2"/>
              </a:rPr>
              <a:t>activity_main.xml</a:t>
            </a:r>
            <a:r>
              <a:rPr lang="ko-KR" altLang="en-US" dirty="0" smtClean="0">
                <a:sym typeface="Wingdings" panose="05000000000000000000" pitchFamily="2" charset="2"/>
              </a:rPr>
              <a:t>이 아니라 세 번째 레이아웃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즉 </a:t>
            </a:r>
            <a:r>
              <a:rPr lang="en-US" altLang="ko-KR" dirty="0" smtClean="0">
                <a:sym typeface="Wingdings" panose="05000000000000000000" pitchFamily="2" charset="2"/>
              </a:rPr>
              <a:t>activity_chainspackedalign.xml </a:t>
            </a:r>
            <a:r>
              <a:rPr lang="ko-KR" altLang="en-US" dirty="0" smtClean="0">
                <a:sym typeface="Wingdings" panose="05000000000000000000" pitchFamily="2" charset="2"/>
              </a:rPr>
              <a:t>을 나타나게 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en-US" altLang="ko-KR" dirty="0">
                <a:sym typeface="Wingdings" panose="05000000000000000000" pitchFamily="2" charset="2"/>
              </a:rPr>
              <a:t/>
            </a:r>
            <a:br>
              <a:rPr lang="en-US" altLang="ko-KR" dirty="0">
                <a:sym typeface="Wingdings" panose="05000000000000000000" pitchFamily="2" charset="2"/>
              </a:rPr>
            </a:b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Solution</a:t>
            </a:r>
            <a:r>
              <a:rPr lang="en-US" altLang="ko-KR" b="1" dirty="0" smtClean="0">
                <a:sym typeface="Wingdings" panose="05000000000000000000" pitchFamily="2" charset="2"/>
              </a:rPr>
              <a:t>: </a:t>
            </a: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90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9696" y="4004853"/>
            <a:ext cx="5003846" cy="248434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6641" y="1916832"/>
            <a:ext cx="2277759" cy="4604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7583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Joy012ConstraintLayout: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간단한 사용자 인터페이스 구성하기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>
                <a:sym typeface="Wingdings" panose="05000000000000000000" pitchFamily="2" charset="2"/>
              </a:rPr>
              <a:t>최종적으로 아래 </a:t>
            </a:r>
            <a:r>
              <a:rPr lang="ko-KR" altLang="en-US" dirty="0">
                <a:sym typeface="Wingdings" panose="05000000000000000000" pitchFamily="2" charset="2"/>
              </a:rPr>
              <a:t>왼쪽 그림과 같은 레이아웃을 만들고자 합니다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91</a:t>
            </a:fld>
            <a:endParaRPr lang="ko-KR" altLang="en-US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0458" y="2406572"/>
            <a:ext cx="3136313" cy="1828726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5500777" y="1870693"/>
            <a:ext cx="530786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 smtClean="0">
                <a:sym typeface="Wingdings" panose="05000000000000000000" pitchFamily="2" charset="2"/>
              </a:rPr>
              <a:t>두 경우를 한 화면에 비교한 결과 </a:t>
            </a:r>
            <a:r>
              <a:rPr lang="en-US" altLang="ko-KR" sz="1400" dirty="0" smtClean="0">
                <a:sym typeface="Wingdings" panose="05000000000000000000" pitchFamily="2" charset="2"/>
              </a:rPr>
              <a:t>(</a:t>
            </a:r>
            <a:r>
              <a:rPr lang="ko-KR" altLang="en-US" sz="1400" dirty="0" smtClean="0">
                <a:sym typeface="Wingdings" panose="05000000000000000000" pitchFamily="2" charset="2"/>
              </a:rPr>
              <a:t>유연한 입력 상자를 위쪽에 두었음</a:t>
            </a:r>
            <a:r>
              <a:rPr lang="en-US" altLang="ko-KR" sz="1400" dirty="0" smtClean="0">
                <a:sym typeface="Wingdings" panose="05000000000000000000" pitchFamily="2" charset="2"/>
              </a:rPr>
              <a:t>)</a:t>
            </a:r>
            <a:endParaRPr lang="ko-KR" altLang="en-US" sz="1400" dirty="0"/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0777" y="2406571"/>
            <a:ext cx="2336543" cy="4013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13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Joy012ConstraintLayout: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간단한 사용자 인터페이스 구성하기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b="1" dirty="0" smtClean="0">
                <a:sym typeface="Wingdings" panose="05000000000000000000" pitchFamily="2" charset="2"/>
              </a:rPr>
              <a:t>Step 1: 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안스를 </a:t>
            </a:r>
            <a:r>
              <a:rPr lang="en-US" altLang="ko-KR" dirty="0">
                <a:sym typeface="Wingdings" panose="05000000000000000000" pitchFamily="2" charset="2"/>
              </a:rPr>
              <a:t>Empty Activity</a:t>
            </a:r>
            <a:r>
              <a:rPr lang="ko-KR" altLang="en-US" dirty="0">
                <a:sym typeface="Wingdings" panose="05000000000000000000" pitchFamily="2" charset="2"/>
              </a:rPr>
              <a:t>로 시작하고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프로젝트 이름으로 </a:t>
            </a:r>
            <a:r>
              <a:rPr lang="en-US" altLang="ko-KR" b="1" dirty="0" smtClean="0">
                <a:sym typeface="Wingdings" panose="05000000000000000000" pitchFamily="2" charset="2"/>
              </a:rPr>
              <a:t>Joy012ConstraintLayout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을 입력하십시오</a:t>
            </a:r>
            <a:r>
              <a:rPr lang="en-US" altLang="ko-KR" dirty="0">
                <a:sym typeface="Wingdings" panose="05000000000000000000" pitchFamily="2" charset="2"/>
              </a:rPr>
              <a:t>.  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패키지 이름은 </a:t>
            </a:r>
            <a:r>
              <a:rPr lang="en-US" altLang="ko-KR" b="1" dirty="0" smtClean="0">
                <a:sym typeface="Wingdings" panose="05000000000000000000" pitchFamily="2" charset="2"/>
              </a:rPr>
              <a:t>org.joy.layout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으로 입력합니다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여기 </a:t>
            </a:r>
            <a:r>
              <a:rPr lang="ko-KR" altLang="en-US" dirty="0" smtClean="0">
                <a:sym typeface="Wingdings" panose="05000000000000000000" pitchFamily="2" charset="2"/>
                <a:hlinkClick r:id="rId2"/>
              </a:rPr>
              <a:t>링크</a:t>
            </a:r>
            <a:r>
              <a:rPr lang="ko-KR" altLang="en-US" dirty="0" smtClean="0">
                <a:sym typeface="Wingdings" panose="05000000000000000000" pitchFamily="2" charset="2"/>
              </a:rPr>
              <a:t>를 접속하십시오</a:t>
            </a:r>
            <a:r>
              <a:rPr lang="en-US" altLang="ko-KR" sz="1600" dirty="0" smtClean="0">
                <a:sym typeface="Wingdings" panose="05000000000000000000" pitchFamily="2" charset="2"/>
              </a:rPr>
              <a:t>. (</a:t>
            </a:r>
            <a:r>
              <a:rPr lang="en-US" altLang="ko-KR" sz="1600" dirty="0">
                <a:hlinkClick r:id="rId2"/>
              </a:rPr>
              <a:t>https://</a:t>
            </a:r>
            <a:r>
              <a:rPr lang="en-US" altLang="ko-KR" sz="1600" dirty="0" smtClean="0">
                <a:hlinkClick r:id="rId2"/>
              </a:rPr>
              <a:t>developer.android.com/training/basics/firstapp/building-ui</a:t>
            </a:r>
            <a:r>
              <a:rPr lang="en-US" altLang="ko-KR" sz="1600" dirty="0" smtClean="0">
                <a:sym typeface="Wingdings" panose="05000000000000000000" pitchFamily="2" charset="2"/>
              </a:rPr>
              <a:t>)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웹 페이지의 본문을 읽고</a:t>
            </a:r>
            <a:r>
              <a:rPr lang="en-US" altLang="ko-KR" dirty="0" smtClean="0">
                <a:sym typeface="Wingdings" panose="05000000000000000000" pitchFamily="2" charset="2"/>
              </a:rPr>
              <a:t>, Layout Editor</a:t>
            </a:r>
            <a:r>
              <a:rPr lang="ko-KR" altLang="en-US" dirty="0" smtClean="0">
                <a:sym typeface="Wingdings" panose="05000000000000000000" pitchFamily="2" charset="2"/>
              </a:rPr>
              <a:t>를 시작하십시오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참고로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아래 이름</a:t>
            </a:r>
            <a:r>
              <a:rPr lang="en-US" altLang="ko-KR" dirty="0" smtClean="0">
                <a:sym typeface="Wingdings" panose="05000000000000000000" pitchFamily="2" charset="2"/>
              </a:rPr>
              <a:t>(</a:t>
            </a:r>
            <a:r>
              <a:rPr lang="ko-KR" altLang="en-US" dirty="0" smtClean="0">
                <a:sym typeface="Wingdings" panose="05000000000000000000" pitchFamily="2" charset="2"/>
              </a:rPr>
              <a:t>명칭</a:t>
            </a:r>
            <a:r>
              <a:rPr lang="en-US" altLang="ko-KR" dirty="0" smtClean="0">
                <a:sym typeface="Wingdings" panose="05000000000000000000" pitchFamily="2" charset="2"/>
              </a:rPr>
              <a:t>)</a:t>
            </a:r>
            <a:r>
              <a:rPr lang="ko-KR" altLang="en-US" dirty="0" smtClean="0">
                <a:sym typeface="Wingdings" panose="05000000000000000000" pitchFamily="2" charset="2"/>
              </a:rPr>
              <a:t>들에 익숙해지면 글들을 읽는데 유익합니다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92</a:t>
            </a:fld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4939" y="3839080"/>
            <a:ext cx="4968783" cy="2134029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4255759" y="3986725"/>
            <a:ext cx="1664238" cy="26161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wrap="none">
            <a:spAutoFit/>
          </a:bodyPr>
          <a:lstStyle/>
          <a:p>
            <a:r>
              <a:rPr lang="en-US" altLang="ko-KR" sz="1100" dirty="0"/>
              <a:t>Select Design Surface</a:t>
            </a:r>
            <a:endParaRPr lang="ko-KR" altLang="en-US" sz="1100" dirty="0"/>
          </a:p>
        </p:txBody>
      </p:sp>
      <p:cxnSp>
        <p:nvCxnSpPr>
          <p:cNvPr id="12" name="직선 화살표 연결선 11"/>
          <p:cNvCxnSpPr>
            <a:stCxn id="10" idx="3"/>
          </p:cNvCxnSpPr>
          <p:nvPr/>
        </p:nvCxnSpPr>
        <p:spPr>
          <a:xfrm>
            <a:off x="5919997" y="4117530"/>
            <a:ext cx="596950" cy="958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5486745" y="4775184"/>
            <a:ext cx="1350050" cy="600164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altLang="ko-KR" sz="1100" dirty="0"/>
              <a:t>Enable </a:t>
            </a:r>
            <a:endParaRPr lang="en-US" altLang="ko-KR" sz="1100" dirty="0" smtClean="0"/>
          </a:p>
          <a:p>
            <a:r>
              <a:rPr lang="en-US" altLang="ko-KR" sz="1100" dirty="0" err="1" smtClean="0"/>
              <a:t>Autoconnection</a:t>
            </a:r>
            <a:r>
              <a:rPr lang="en-US" altLang="ko-KR" sz="1100" dirty="0" smtClean="0"/>
              <a:t> </a:t>
            </a:r>
          </a:p>
          <a:p>
            <a:r>
              <a:rPr lang="en-US" altLang="ko-KR" sz="1100" dirty="0" smtClean="0"/>
              <a:t>to </a:t>
            </a:r>
            <a:r>
              <a:rPr lang="en-US" altLang="ko-KR" sz="1100" dirty="0"/>
              <a:t>Parent</a:t>
            </a:r>
            <a:endParaRPr lang="ko-KR" altLang="en-US" sz="1100" dirty="0"/>
          </a:p>
        </p:txBody>
      </p:sp>
      <p:cxnSp>
        <p:nvCxnSpPr>
          <p:cNvPr id="15" name="직선 화살표 연결선 14"/>
          <p:cNvCxnSpPr/>
          <p:nvPr/>
        </p:nvCxnSpPr>
        <p:spPr>
          <a:xfrm flipV="1">
            <a:off x="6588955" y="4559160"/>
            <a:ext cx="360040" cy="21602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6948995" y="4813656"/>
            <a:ext cx="1253869" cy="261610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altLang="ko-KR" sz="1100" dirty="0"/>
              <a:t>Default Margins</a:t>
            </a:r>
            <a:endParaRPr lang="ko-KR" altLang="en-US" sz="1100" dirty="0"/>
          </a:p>
        </p:txBody>
      </p:sp>
      <p:cxnSp>
        <p:nvCxnSpPr>
          <p:cNvPr id="20" name="직선 화살표 연결선 19"/>
          <p:cNvCxnSpPr/>
          <p:nvPr/>
        </p:nvCxnSpPr>
        <p:spPr>
          <a:xfrm flipV="1">
            <a:off x="7381043" y="4559160"/>
            <a:ext cx="0" cy="21602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9757307" y="6119718"/>
            <a:ext cx="1401346" cy="261610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altLang="ko-KR" sz="1100" dirty="0"/>
              <a:t>c</a:t>
            </a:r>
            <a:r>
              <a:rPr lang="en-US" altLang="ko-KR" sz="1100" dirty="0" smtClean="0"/>
              <a:t>onstraint Anchor</a:t>
            </a:r>
            <a:endParaRPr lang="ko-KR" altLang="en-US" sz="1100" dirty="0"/>
          </a:p>
        </p:txBody>
      </p:sp>
      <p:cxnSp>
        <p:nvCxnSpPr>
          <p:cNvPr id="23" name="직선 화살표 연결선 22"/>
          <p:cNvCxnSpPr>
            <a:stCxn id="21" idx="1"/>
          </p:cNvCxnSpPr>
          <p:nvPr/>
        </p:nvCxnSpPr>
        <p:spPr>
          <a:xfrm flipH="1" flipV="1">
            <a:off x="9253251" y="5490416"/>
            <a:ext cx="504056" cy="760107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9506508" y="4730308"/>
            <a:ext cx="1024639" cy="261610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altLang="ko-KR" sz="1100" dirty="0" smtClean="0"/>
              <a:t>view handle</a:t>
            </a:r>
            <a:endParaRPr lang="ko-KR" altLang="en-US" sz="1100" dirty="0"/>
          </a:p>
        </p:txBody>
      </p:sp>
      <p:cxnSp>
        <p:nvCxnSpPr>
          <p:cNvPr id="27" name="직선 화살표 연결선 26"/>
          <p:cNvCxnSpPr/>
          <p:nvPr/>
        </p:nvCxnSpPr>
        <p:spPr>
          <a:xfrm flipH="1">
            <a:off x="9253251" y="4861113"/>
            <a:ext cx="245758" cy="346119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/>
          <p:cNvCxnSpPr>
            <a:stCxn id="21" idx="1"/>
          </p:cNvCxnSpPr>
          <p:nvPr/>
        </p:nvCxnSpPr>
        <p:spPr>
          <a:xfrm flipH="1" flipV="1">
            <a:off x="8389155" y="5783296"/>
            <a:ext cx="1368152" cy="467227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332" y="3666621"/>
            <a:ext cx="3444538" cy="2712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746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Joy012ConstraintLayout: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간단한 사용자 인터페이스 구성하기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b="1" dirty="0" smtClean="0">
                <a:sym typeface="Wingdings" panose="05000000000000000000" pitchFamily="2" charset="2"/>
              </a:rPr>
              <a:t>Step </a:t>
            </a:r>
            <a:r>
              <a:rPr lang="en-US" altLang="ko-KR" b="1" dirty="0">
                <a:sym typeface="Wingdings" panose="05000000000000000000" pitchFamily="2" charset="2"/>
              </a:rPr>
              <a:t>1</a:t>
            </a:r>
            <a:r>
              <a:rPr lang="en-US" altLang="ko-KR" b="1" dirty="0" smtClean="0">
                <a:sym typeface="Wingdings" panose="05000000000000000000" pitchFamily="2" charset="2"/>
              </a:rPr>
              <a:t>: </a:t>
            </a:r>
          </a:p>
          <a:p>
            <a:pPr lvl="1"/>
            <a:r>
              <a:rPr lang="en-US" altLang="ko-KR" b="1" dirty="0" smtClean="0">
                <a:sym typeface="Wingdings" panose="05000000000000000000" pitchFamily="2" charset="2"/>
              </a:rPr>
              <a:t>[</a:t>
            </a:r>
            <a:r>
              <a:rPr lang="ko-KR" altLang="en-US" b="1" dirty="0" smtClean="0">
                <a:sym typeface="Wingdings" panose="05000000000000000000" pitchFamily="2" charset="2"/>
              </a:rPr>
              <a:t>유연한 크기의 텍스트 </a:t>
            </a:r>
            <a:r>
              <a:rPr lang="ko-KR" altLang="en-US" b="1" dirty="0" err="1" smtClean="0">
                <a:sym typeface="Wingdings" panose="05000000000000000000" pitchFamily="2" charset="2"/>
              </a:rPr>
              <a:t>입력상자</a:t>
            </a:r>
            <a:r>
              <a:rPr lang="ko-KR" altLang="en-US" b="1" dirty="0" smtClean="0">
                <a:sym typeface="Wingdings" panose="05000000000000000000" pitchFamily="2" charset="2"/>
              </a:rPr>
              <a:t> 만들기</a:t>
            </a:r>
            <a:r>
              <a:rPr lang="en-US" altLang="ko-KR" b="1" dirty="0" smtClean="0">
                <a:sym typeface="Wingdings" panose="05000000000000000000" pitchFamily="2" charset="2"/>
              </a:rPr>
              <a:t>]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직전까지 </a:t>
            </a:r>
            <a:r>
              <a:rPr lang="ko-KR" altLang="en-US" dirty="0" smtClean="0">
                <a:sym typeface="Wingdings" panose="05000000000000000000" pitchFamily="2" charset="2"/>
              </a:rPr>
              <a:t>작업을 하고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프로젝트를 실행하여 결과를 관찰하십시오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경고</a:t>
            </a:r>
            <a:r>
              <a:rPr lang="en-US" altLang="ko-KR" dirty="0">
                <a:sym typeface="Wingdings" panose="05000000000000000000" pitchFamily="2" charset="2"/>
              </a:rPr>
              <a:t>(</a:t>
            </a:r>
            <a:r>
              <a:rPr lang="en-US" altLang="ko-KR" dirty="0" smtClean="0">
                <a:sym typeface="Wingdings" panose="05000000000000000000" pitchFamily="2" charset="2"/>
              </a:rPr>
              <a:t>Warning)</a:t>
            </a:r>
            <a:r>
              <a:rPr lang="ko-KR" altLang="en-US" dirty="0" smtClean="0">
                <a:sym typeface="Wingdings" panose="05000000000000000000" pitchFamily="2" charset="2"/>
              </a:rPr>
              <a:t>가 있다면</a:t>
            </a:r>
            <a:r>
              <a:rPr lang="en-US" altLang="ko-KR" dirty="0" smtClean="0">
                <a:sym typeface="Wingdings" panose="05000000000000000000" pitchFamily="2" charset="2"/>
              </a:rPr>
              <a:t>, res/strings.xml </a:t>
            </a:r>
            <a:r>
              <a:rPr lang="ko-KR" altLang="en-US" dirty="0" smtClean="0">
                <a:sym typeface="Wingdings" panose="05000000000000000000" pitchFamily="2" charset="2"/>
              </a:rPr>
              <a:t>파일을 아래와 같이 만들어야 할지도 모릅니다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두 버튼은 </a:t>
            </a:r>
            <a:r>
              <a:rPr lang="en-US" altLang="ko-KR" dirty="0" smtClean="0">
                <a:sym typeface="Wingdings" panose="05000000000000000000" pitchFamily="2" charset="2"/>
              </a:rPr>
              <a:t>baseline</a:t>
            </a:r>
            <a:r>
              <a:rPr lang="ko-KR" altLang="en-US" dirty="0" smtClean="0">
                <a:sym typeface="Wingdings" panose="05000000000000000000" pitchFamily="2" charset="2"/>
              </a:rPr>
              <a:t>을 이용하여 수평적으로 일직선이 되도록 하였습니다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텍스트입력상자 </a:t>
            </a:r>
            <a:r>
              <a:rPr lang="en-US" altLang="ko-KR" dirty="0" smtClean="0">
                <a:sym typeface="Wingdings" panose="05000000000000000000" pitchFamily="2" charset="2"/>
              </a:rPr>
              <a:t>layout_margin</a:t>
            </a:r>
            <a:r>
              <a:rPr lang="ko-KR" altLang="en-US" dirty="0" smtClean="0">
                <a:sym typeface="Wingdings" panose="05000000000000000000" pitchFamily="2" charset="2"/>
              </a:rPr>
              <a:t>은 </a:t>
            </a:r>
            <a:r>
              <a:rPr lang="en-US" altLang="ko-KR" dirty="0" smtClean="0">
                <a:sym typeface="Wingdings" panose="05000000000000000000" pitchFamily="2" charset="2"/>
              </a:rPr>
              <a:t>16dp</a:t>
            </a:r>
            <a:r>
              <a:rPr lang="ko-KR" altLang="en-US" dirty="0" smtClean="0">
                <a:sym typeface="Wingdings" panose="05000000000000000000" pitchFamily="2" charset="2"/>
              </a:rPr>
              <a:t>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93</a:t>
            </a:fld>
            <a:endParaRPr lang="ko-KR" altLang="en-US"/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1464" y="4581128"/>
            <a:ext cx="5707977" cy="164683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1464" y="2708920"/>
            <a:ext cx="5937012" cy="1722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387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Joy012ConstraintLayout: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간단한 사용자 인터페이스 구성하기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b="1" dirty="0" smtClean="0">
                <a:sym typeface="Wingdings" panose="05000000000000000000" pitchFamily="2" charset="2"/>
              </a:rPr>
              <a:t>Step 2</a:t>
            </a:r>
            <a:r>
              <a:rPr lang="en-US" altLang="ko-KR" dirty="0" smtClean="0">
                <a:sym typeface="Wingdings" panose="05000000000000000000" pitchFamily="2" charset="2"/>
              </a:rPr>
              <a:t>: </a:t>
            </a:r>
            <a:r>
              <a:rPr lang="ko-KR" altLang="en-US" dirty="0">
                <a:sym typeface="Wingdings" panose="05000000000000000000" pitchFamily="2" charset="2"/>
              </a:rPr>
              <a:t>유연한 크기의 텍스트 상자 </a:t>
            </a:r>
            <a:r>
              <a:rPr lang="ko-KR" altLang="en-US" dirty="0" smtClean="0">
                <a:sym typeface="Wingdings" panose="05000000000000000000" pitchFamily="2" charset="2"/>
              </a:rPr>
              <a:t>만들기 </a:t>
            </a:r>
            <a:r>
              <a:rPr lang="en-US" altLang="ko-KR" dirty="0" smtClean="0">
                <a:sym typeface="Wingdings" panose="05000000000000000000" pitchFamily="2" charset="2"/>
              </a:rPr>
              <a:t>– </a:t>
            </a:r>
            <a:r>
              <a:rPr lang="ko-KR" altLang="en-US" b="1" dirty="0" smtClean="0">
                <a:sym typeface="Wingdings" panose="05000000000000000000" pitchFamily="2" charset="2"/>
              </a:rPr>
              <a:t>이미 만든 고정된 텍스트 상자를 복사해서 시작합니다</a:t>
            </a:r>
            <a:r>
              <a:rPr lang="en-US" altLang="ko-KR" b="1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두 개의 뷰를 선택</a:t>
            </a:r>
            <a:r>
              <a:rPr lang="en-US" altLang="ko-KR" dirty="0" smtClean="0">
                <a:sym typeface="Wingdings" panose="05000000000000000000" pitchFamily="2" charset="2"/>
              </a:rPr>
              <a:t>(Shift &amp; Click)</a:t>
            </a:r>
            <a:r>
              <a:rPr lang="ko-KR" altLang="en-US" dirty="0" smtClean="0">
                <a:sym typeface="Wingdings" panose="05000000000000000000" pitchFamily="2" charset="2"/>
              </a:rPr>
              <a:t>한 다음</a:t>
            </a:r>
            <a:r>
              <a:rPr lang="en-US" altLang="ko-KR" dirty="0" smtClean="0">
                <a:sym typeface="Wingdings" panose="05000000000000000000" pitchFamily="2" charset="2"/>
              </a:rPr>
              <a:t>, chain</a:t>
            </a:r>
            <a:r>
              <a:rPr lang="ko-KR" altLang="en-US" dirty="0" smtClean="0">
                <a:sym typeface="Wingdings" panose="05000000000000000000" pitchFamily="2" charset="2"/>
              </a:rPr>
              <a:t>을 만들기 위해 한 뷰 위에서 마우스 오른쪽 클릭하면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메뉴가 나타나야 하는데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메뉴가 나타나지 않죠</a:t>
            </a:r>
            <a:r>
              <a:rPr lang="en-US" altLang="ko-KR" dirty="0" smtClean="0">
                <a:sym typeface="Wingdings" panose="05000000000000000000" pitchFamily="2" charset="2"/>
              </a:rPr>
              <a:t>?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Component </a:t>
            </a:r>
            <a:r>
              <a:rPr lang="ko-KR" altLang="en-US" dirty="0" smtClean="0">
                <a:sym typeface="Wingdings" panose="05000000000000000000" pitchFamily="2" charset="2"/>
              </a:rPr>
              <a:t>패널에 보면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두 뷰가 선택된 것이 보입니다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이 위에서 마우스 오른쪽 클릭하면 메뉴 뜹니다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94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1464" y="2276871"/>
            <a:ext cx="4968552" cy="4340089"/>
          </a:xfrm>
          <a:prstGeom prst="rect">
            <a:avLst/>
          </a:prstGeom>
        </p:spPr>
      </p:pic>
      <p:sp>
        <p:nvSpPr>
          <p:cNvPr id="6" name="오른쪽 화살표 5"/>
          <p:cNvSpPr/>
          <p:nvPr/>
        </p:nvSpPr>
        <p:spPr>
          <a:xfrm>
            <a:off x="1091444" y="5229200"/>
            <a:ext cx="360040" cy="36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3401" y="2742222"/>
            <a:ext cx="2411607" cy="198401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36483" y="2742222"/>
            <a:ext cx="2360296" cy="1984017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6483401" y="2322559"/>
            <a:ext cx="208582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 smtClean="0"/>
              <a:t>Plain text View Layout</a:t>
            </a:r>
            <a:endParaRPr lang="ko-KR" altLang="en-US" sz="1400" dirty="0"/>
          </a:p>
        </p:txBody>
      </p:sp>
      <p:sp>
        <p:nvSpPr>
          <p:cNvPr id="24" name="직사각형 23"/>
          <p:cNvSpPr/>
          <p:nvPr/>
        </p:nvSpPr>
        <p:spPr>
          <a:xfrm>
            <a:off x="9096114" y="2322558"/>
            <a:ext cx="186140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 smtClean="0"/>
              <a:t>Button View Layout</a:t>
            </a:r>
            <a:endParaRPr lang="ko-KR" altLang="en-US" sz="1400" dirty="0"/>
          </a:p>
        </p:txBody>
      </p:sp>
      <p:sp>
        <p:nvSpPr>
          <p:cNvPr id="9" name="직사각형 8"/>
          <p:cNvSpPr/>
          <p:nvPr/>
        </p:nvSpPr>
        <p:spPr>
          <a:xfrm>
            <a:off x="6483401" y="5467742"/>
            <a:ext cx="4941191" cy="738664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en-US" altLang="ko-KR" sz="1400" b="1" dirty="0"/>
              <a:t>Match Constraints</a:t>
            </a:r>
            <a:r>
              <a:rPr lang="ko-KR" altLang="en-US" sz="1400" dirty="0"/>
              <a:t>란 가로 제약 조건과 여백의 정의에 맞게 너비가 확장된다는 의미입니다</a:t>
            </a:r>
            <a:r>
              <a:rPr lang="en-US" altLang="ko-KR" sz="1400" dirty="0"/>
              <a:t>. </a:t>
            </a:r>
            <a:r>
              <a:rPr lang="ko-KR" altLang="en-US" sz="1400" dirty="0"/>
              <a:t>따라서</a:t>
            </a:r>
            <a:r>
              <a:rPr lang="en-US" altLang="ko-KR" sz="1400" dirty="0"/>
              <a:t>, </a:t>
            </a:r>
            <a:r>
              <a:rPr lang="ko-KR" altLang="en-US" sz="1400" dirty="0"/>
              <a:t>버튼과 모든 여백을 고려한 후 남은 가로 공간을 채우기 위해 텍스트 상자가 확장됩니다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cxnSp>
        <p:nvCxnSpPr>
          <p:cNvPr id="12" name="직선 화살표 연결선 11"/>
          <p:cNvCxnSpPr/>
          <p:nvPr/>
        </p:nvCxnSpPr>
        <p:spPr>
          <a:xfrm flipV="1">
            <a:off x="6744072" y="4005064"/>
            <a:ext cx="720080" cy="146267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/>
          <p:nvPr/>
        </p:nvCxnSpPr>
        <p:spPr>
          <a:xfrm flipH="1" flipV="1">
            <a:off x="10419332" y="3964292"/>
            <a:ext cx="455895" cy="907009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10534428" y="4808286"/>
            <a:ext cx="662361" cy="338554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altLang="ko-KR" sz="1600" dirty="0" smtClean="0">
                <a:sym typeface="Wingdings" panose="05000000000000000000" pitchFamily="2" charset="2"/>
              </a:rPr>
              <a:t>fixed</a:t>
            </a:r>
            <a:endParaRPr lang="ko-KR" altLang="en-US" sz="1600" dirty="0"/>
          </a:p>
        </p:txBody>
      </p:sp>
      <p:sp>
        <p:nvSpPr>
          <p:cNvPr id="19" name="직사각형 18"/>
          <p:cNvSpPr/>
          <p:nvPr/>
        </p:nvSpPr>
        <p:spPr>
          <a:xfrm>
            <a:off x="8289951" y="4808286"/>
            <a:ext cx="1620957" cy="338554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altLang="ko-KR" sz="1600" dirty="0" smtClean="0">
                <a:sym typeface="Wingdings" panose="05000000000000000000" pitchFamily="2" charset="2"/>
              </a:rPr>
              <a:t>wrap contents</a:t>
            </a:r>
            <a:endParaRPr lang="ko-KR" altLang="en-US" sz="1600" dirty="0"/>
          </a:p>
        </p:txBody>
      </p:sp>
      <p:cxnSp>
        <p:nvCxnSpPr>
          <p:cNvPr id="20" name="직선 화살표 연결선 19"/>
          <p:cNvCxnSpPr>
            <a:stCxn id="19" idx="1"/>
          </p:cNvCxnSpPr>
          <p:nvPr/>
        </p:nvCxnSpPr>
        <p:spPr>
          <a:xfrm flipH="1" flipV="1">
            <a:off x="7666432" y="4070555"/>
            <a:ext cx="623519" cy="90700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>
            <a:stCxn id="19" idx="0"/>
          </p:cNvCxnSpPr>
          <p:nvPr/>
        </p:nvCxnSpPr>
        <p:spPr>
          <a:xfrm flipV="1">
            <a:off x="9100430" y="4070555"/>
            <a:ext cx="1108763" cy="73773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3407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Joy012ConstraintLayout: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간단한 사용자 인터페이스 구성하기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b="1" dirty="0" smtClean="0">
                <a:sym typeface="Wingdings" panose="05000000000000000000" pitchFamily="2" charset="2"/>
              </a:rPr>
              <a:t>Step </a:t>
            </a:r>
            <a:r>
              <a:rPr lang="en-US" altLang="ko-KR" b="1" dirty="0">
                <a:sym typeface="Wingdings" panose="05000000000000000000" pitchFamily="2" charset="2"/>
              </a:rPr>
              <a:t>2</a:t>
            </a:r>
            <a:r>
              <a:rPr lang="en-US" altLang="ko-KR" dirty="0" smtClean="0">
                <a:sym typeface="Wingdings" panose="05000000000000000000" pitchFamily="2" charset="2"/>
              </a:rPr>
              <a:t>: </a:t>
            </a:r>
            <a:r>
              <a:rPr lang="ko-KR" altLang="en-US" dirty="0">
                <a:sym typeface="Wingdings" panose="05000000000000000000" pitchFamily="2" charset="2"/>
              </a:rPr>
              <a:t>유연한 크기의 텍스트 </a:t>
            </a:r>
            <a:r>
              <a:rPr lang="ko-KR" altLang="en-US" dirty="0" smtClean="0">
                <a:sym typeface="Wingdings" panose="05000000000000000000" pitchFamily="2" charset="2"/>
              </a:rPr>
              <a:t>상자 만들기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버튼 크기가 고정되어 있고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텍스트 상자가 유연한 크기로 되어 있어야 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위</a:t>
            </a:r>
            <a:r>
              <a:rPr lang="en-US" altLang="ko-KR" dirty="0" smtClean="0">
                <a:sym typeface="Wingdings" panose="05000000000000000000" pitchFamily="2" charset="2"/>
              </a:rPr>
              <a:t>(</a:t>
            </a:r>
            <a:r>
              <a:rPr lang="ko-KR" altLang="en-US" dirty="0" smtClean="0">
                <a:sym typeface="Wingdings" panose="05000000000000000000" pitchFamily="2" charset="2"/>
              </a:rPr>
              <a:t>고정 된 텍스트뷰</a:t>
            </a:r>
            <a:r>
              <a:rPr lang="en-US" altLang="ko-KR" dirty="0" smtClean="0">
                <a:sym typeface="Wingdings" panose="05000000000000000000" pitchFamily="2" charset="2"/>
              </a:rPr>
              <a:t>)</a:t>
            </a:r>
            <a:r>
              <a:rPr lang="ko-KR" altLang="en-US" dirty="0" smtClean="0">
                <a:sym typeface="Wingdings" panose="05000000000000000000" pitchFamily="2" charset="2"/>
              </a:rPr>
              <a:t>와 아래</a:t>
            </a:r>
            <a:r>
              <a:rPr lang="en-US" altLang="ko-KR" dirty="0" smtClean="0">
                <a:sym typeface="Wingdings" panose="05000000000000000000" pitchFamily="2" charset="2"/>
              </a:rPr>
              <a:t>(</a:t>
            </a:r>
            <a:r>
              <a:rPr lang="ko-KR" altLang="en-US" dirty="0" smtClean="0">
                <a:sym typeface="Wingdings" panose="05000000000000000000" pitchFamily="2" charset="2"/>
              </a:rPr>
              <a:t>유연한 텍스트뷰</a:t>
            </a:r>
            <a:r>
              <a:rPr lang="en-US" altLang="ko-KR" dirty="0" smtClean="0">
                <a:sym typeface="Wingdings" panose="05000000000000000000" pitchFamily="2" charset="2"/>
              </a:rPr>
              <a:t>)</a:t>
            </a:r>
            <a:r>
              <a:rPr lang="ko-KR" altLang="en-US" dirty="0" smtClean="0">
                <a:sym typeface="Wingdings" panose="05000000000000000000" pitchFamily="2" charset="2"/>
              </a:rPr>
              <a:t>가 바꾸어도 좋습니다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endParaRPr lang="en-US" altLang="ko-KR" dirty="0">
              <a:sym typeface="Wingdings" panose="05000000000000000000" pitchFamily="2" charset="2"/>
            </a:endParaRPr>
          </a:p>
          <a:p>
            <a:pPr marL="457200" lvl="1" indent="0">
              <a:buNone/>
            </a:pP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95</a:t>
            </a:fld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695400" y="2420888"/>
            <a:ext cx="26642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sym typeface="Wingdings" panose="05000000000000000000" pitchFamily="2" charset="2"/>
              </a:rPr>
              <a:t>Step </a:t>
            </a:r>
            <a:r>
              <a:rPr lang="en-US" altLang="ko-KR" b="1" dirty="0" smtClean="0">
                <a:sym typeface="Wingdings" panose="05000000000000000000" pitchFamily="2" charset="2"/>
              </a:rPr>
              <a:t>1</a:t>
            </a:r>
            <a:r>
              <a:rPr lang="ko-KR" altLang="en-US" b="1" dirty="0" smtClean="0">
                <a:sym typeface="Wingdings" panose="05000000000000000000" pitchFamily="2" charset="2"/>
              </a:rPr>
              <a:t>의 디자인 결과 </a:t>
            </a:r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5986484" y="2420888"/>
            <a:ext cx="33498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sym typeface="Wingdings" panose="05000000000000000000" pitchFamily="2" charset="2"/>
              </a:rPr>
              <a:t>Step </a:t>
            </a:r>
            <a:r>
              <a:rPr lang="en-US" altLang="ko-KR" b="1" dirty="0" smtClean="0">
                <a:sym typeface="Wingdings" panose="05000000000000000000" pitchFamily="2" charset="2"/>
              </a:rPr>
              <a:t>2 </a:t>
            </a:r>
            <a:r>
              <a:rPr lang="ko-KR" altLang="en-US" b="1" dirty="0" smtClean="0">
                <a:sym typeface="Wingdings" panose="05000000000000000000" pitchFamily="2" charset="2"/>
              </a:rPr>
              <a:t>디자인 결과 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9976" y="2920112"/>
            <a:ext cx="6048672" cy="130743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930" y="2790220"/>
            <a:ext cx="4944525" cy="1431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313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Joy012ConstraintLayout: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간단한 사용자 인터페이스 구성하기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>
                <a:sym typeface="Wingdings" panose="05000000000000000000" pitchFamily="2" charset="2"/>
              </a:rPr>
              <a:t>결과</a:t>
            </a:r>
            <a:r>
              <a:rPr lang="en-US" altLang="ko-KR" dirty="0" smtClean="0">
                <a:sym typeface="Wingdings" panose="05000000000000000000" pitchFamily="2" charset="2"/>
              </a:rPr>
              <a:t>: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96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0458" y="2406572"/>
            <a:ext cx="3136313" cy="1828726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5500777" y="1870693"/>
            <a:ext cx="530786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 smtClean="0">
                <a:sym typeface="Wingdings" panose="05000000000000000000" pitchFamily="2" charset="2"/>
              </a:rPr>
              <a:t>두 경우를 한 화면에 비교한 결과 </a:t>
            </a:r>
            <a:r>
              <a:rPr lang="en-US" altLang="ko-KR" sz="1400" dirty="0" smtClean="0">
                <a:sym typeface="Wingdings" panose="05000000000000000000" pitchFamily="2" charset="2"/>
              </a:rPr>
              <a:t>(</a:t>
            </a:r>
            <a:r>
              <a:rPr lang="ko-KR" altLang="en-US" sz="1400" dirty="0" smtClean="0">
                <a:sym typeface="Wingdings" panose="05000000000000000000" pitchFamily="2" charset="2"/>
              </a:rPr>
              <a:t>유연한 입력 상자를 위쪽에 두었음</a:t>
            </a:r>
            <a:r>
              <a:rPr lang="en-US" altLang="ko-KR" sz="1400" dirty="0" smtClean="0">
                <a:sym typeface="Wingdings" panose="05000000000000000000" pitchFamily="2" charset="2"/>
              </a:rPr>
              <a:t>)</a:t>
            </a:r>
            <a:endParaRPr lang="ko-KR" altLang="en-US" sz="14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0777" y="2406571"/>
            <a:ext cx="2336543" cy="4013537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2374496" y="2372346"/>
            <a:ext cx="191911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smtClean="0">
                <a:sym typeface="Wingdings" panose="05000000000000000000" pitchFamily="2" charset="2"/>
              </a:rPr>
              <a:t>여기에도 </a:t>
            </a:r>
            <a:r>
              <a:rPr lang="en-US" altLang="ko-KR" sz="1200" dirty="0" smtClean="0">
                <a:sym typeface="Wingdings" panose="05000000000000000000" pitchFamily="2" charset="2"/>
              </a:rPr>
              <a:t>pull-down </a:t>
            </a:r>
            <a:r>
              <a:rPr lang="ko-KR" altLang="en-US" sz="1200" dirty="0" smtClean="0">
                <a:sym typeface="Wingdings" panose="05000000000000000000" pitchFamily="2" charset="2"/>
              </a:rPr>
              <a:t>하면 </a:t>
            </a:r>
            <a:endParaRPr lang="en-US" altLang="ko-KR" sz="1200" dirty="0" smtClean="0">
              <a:sym typeface="Wingdings" panose="05000000000000000000" pitchFamily="2" charset="2"/>
            </a:endParaRPr>
          </a:p>
          <a:p>
            <a:r>
              <a:rPr lang="en-US" altLang="ko-KR" sz="1200" dirty="0">
                <a:sym typeface="Wingdings" panose="05000000000000000000" pitchFamily="2" charset="2"/>
              </a:rPr>
              <a:t>"</a:t>
            </a:r>
            <a:r>
              <a:rPr lang="ko-KR" altLang="en-US" sz="1200" dirty="0" smtClean="0">
                <a:sym typeface="Wingdings" panose="05000000000000000000" pitchFamily="2" charset="2"/>
              </a:rPr>
              <a:t>화면 돌리기</a:t>
            </a:r>
            <a:r>
              <a:rPr lang="en-US" altLang="ko-KR" sz="1200" dirty="0" smtClean="0">
                <a:sym typeface="Wingdings" panose="05000000000000000000" pitchFamily="2" charset="2"/>
              </a:rPr>
              <a:t>" </a:t>
            </a:r>
            <a:r>
              <a:rPr lang="ko-KR" altLang="en-US" sz="1200" dirty="0" smtClean="0">
                <a:sym typeface="Wingdings" panose="05000000000000000000" pitchFamily="2" charset="2"/>
              </a:rPr>
              <a:t>옵션이 있음</a:t>
            </a:r>
            <a:endParaRPr lang="ko-KR" altLang="en-US" sz="1200" dirty="0"/>
          </a:p>
        </p:txBody>
      </p:sp>
      <p:cxnSp>
        <p:nvCxnSpPr>
          <p:cNvPr id="10" name="직선 화살표 연결선 9"/>
          <p:cNvCxnSpPr>
            <a:stCxn id="9" idx="3"/>
          </p:cNvCxnSpPr>
          <p:nvPr/>
        </p:nvCxnSpPr>
        <p:spPr>
          <a:xfrm flipV="1">
            <a:off x="4293611" y="2492896"/>
            <a:ext cx="2090421" cy="11028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0410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Joy012</a:t>
            </a:r>
            <a:r>
              <a:rPr lang="en-US" altLang="ko-KR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x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ConstraintLayout: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간단한 사용자 인터페이스 구성하기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>
                <a:sym typeface="Wingdings" panose="05000000000000000000" pitchFamily="2" charset="2"/>
              </a:rPr>
              <a:t>Joy012ConstraintLayout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프로젝트에 추가적으로 텍스트 뷰를 추가하여 다음과 같이 화면을 구성합니다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사용자가 </a:t>
            </a:r>
            <a:r>
              <a:rPr lang="en-US" altLang="ko-KR" dirty="0" smtClean="0">
                <a:sym typeface="Wingdings" panose="05000000000000000000" pitchFamily="2" charset="2"/>
              </a:rPr>
              <a:t>message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입력하고</a:t>
            </a:r>
            <a:r>
              <a:rPr lang="en-US" altLang="ko-KR" dirty="0" smtClean="0">
                <a:sym typeface="Wingdings" panose="05000000000000000000" pitchFamily="2" charset="2"/>
              </a:rPr>
              <a:t>, send </a:t>
            </a:r>
            <a:r>
              <a:rPr lang="ko-KR" altLang="en-US" dirty="0" smtClean="0">
                <a:sym typeface="Wingdings" panose="05000000000000000000" pitchFamily="2" charset="2"/>
              </a:rPr>
              <a:t>버튼을 클릭하면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메시지를 텍스트 뷰에 보여줍니다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메시지는 화면 가운데 표시되도록 하며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en-US" altLang="ko-KR" dirty="0" err="1" smtClean="0">
                <a:sym typeface="Wingdings" panose="05000000000000000000" pitchFamily="2" charset="2"/>
              </a:rPr>
              <a:t>textSize</a:t>
            </a:r>
            <a:r>
              <a:rPr lang="en-US" altLang="ko-KR" dirty="0" smtClean="0">
                <a:sym typeface="Wingdings" panose="05000000000000000000" pitchFamily="2" charset="2"/>
              </a:rPr>
              <a:t> = 30sp, </a:t>
            </a:r>
            <a:r>
              <a:rPr lang="ko-KR" altLang="en-US" dirty="0" smtClean="0">
                <a:sym typeface="Wingdings" panose="05000000000000000000" pitchFamily="2" charset="2"/>
              </a:rPr>
              <a:t>빨간색입니다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97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5840" y="4168559"/>
            <a:ext cx="4010652" cy="2300526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7580" y="1526153"/>
            <a:ext cx="2877052" cy="494573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750" y="2080563"/>
            <a:ext cx="2511465" cy="4388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99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Joy012xConstraintLayout: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간단한 사용자 인터페이스 구성하기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>
                <a:sym typeface="Wingdings" panose="05000000000000000000" pitchFamily="2" charset="2"/>
              </a:rPr>
              <a:t>Step 1: </a:t>
            </a:r>
            <a:r>
              <a:rPr lang="ko-KR" altLang="en-US" dirty="0" smtClean="0">
                <a:sym typeface="Wingdings" panose="05000000000000000000" pitchFamily="2" charset="2"/>
              </a:rPr>
              <a:t>각 </a:t>
            </a:r>
            <a:r>
              <a:rPr lang="en-US" altLang="ko-KR" dirty="0" smtClean="0">
                <a:sym typeface="Wingdings" panose="05000000000000000000" pitchFamily="2" charset="2"/>
              </a:rPr>
              <a:t>[Send]</a:t>
            </a:r>
            <a:r>
              <a:rPr lang="ko-KR" altLang="en-US" dirty="0" smtClean="0">
                <a:sym typeface="Wingdings" panose="05000000000000000000" pitchFamily="2" charset="2"/>
              </a:rPr>
              <a:t>버튼의 </a:t>
            </a:r>
            <a:r>
              <a:rPr lang="en-US" altLang="ko-KR" b="1" dirty="0" smtClean="0">
                <a:sym typeface="Wingdings" panose="05000000000000000000" pitchFamily="2" charset="2"/>
              </a:rPr>
              <a:t>onClick </a:t>
            </a:r>
            <a:r>
              <a:rPr lang="ko-KR" altLang="en-US" dirty="0" smtClean="0">
                <a:sym typeface="Wingdings" panose="05000000000000000000" pitchFamily="2" charset="2"/>
              </a:rPr>
              <a:t>속성에 버튼 클릭 이벤트가 발생할 경우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호출할 </a:t>
            </a:r>
            <a:r>
              <a:rPr lang="ko-KR" altLang="en-US" b="1" dirty="0" smtClean="0">
                <a:sym typeface="Wingdings" panose="05000000000000000000" pitchFamily="2" charset="2"/>
              </a:rPr>
              <a:t>메소드 이름</a:t>
            </a:r>
            <a:r>
              <a:rPr lang="ko-KR" altLang="en-US" dirty="0" smtClean="0">
                <a:sym typeface="Wingdings" panose="05000000000000000000" pitchFamily="2" charset="2"/>
              </a:rPr>
              <a:t>을 등록합니다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Step 2: </a:t>
            </a:r>
            <a:r>
              <a:rPr lang="ko-KR" altLang="en-US" dirty="0" smtClean="0">
                <a:sym typeface="Wingdings" panose="05000000000000000000" pitchFamily="2" charset="2"/>
              </a:rPr>
              <a:t>그 메소드를 </a:t>
            </a:r>
            <a:r>
              <a:rPr lang="en-US" altLang="ko-KR" dirty="0" smtClean="0">
                <a:sym typeface="Wingdings" panose="05000000000000000000" pitchFamily="2" charset="2"/>
              </a:rPr>
              <a:t>MainActivity.java</a:t>
            </a:r>
            <a:r>
              <a:rPr lang="ko-KR" altLang="en-US" dirty="0" smtClean="0">
                <a:sym typeface="Wingdings" panose="05000000000000000000" pitchFamily="2" charset="2"/>
              </a:rPr>
              <a:t>에 구현해야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예를 들어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첫번째 </a:t>
            </a:r>
            <a:r>
              <a:rPr lang="en-US" altLang="ko-KR" dirty="0" smtClean="0">
                <a:sym typeface="Wingdings" panose="05000000000000000000" pitchFamily="2" charset="2"/>
              </a:rPr>
              <a:t>[Send]</a:t>
            </a:r>
            <a:r>
              <a:rPr lang="ko-KR" altLang="en-US" dirty="0" smtClean="0">
                <a:sym typeface="Wingdings" panose="05000000000000000000" pitchFamily="2" charset="2"/>
              </a:rPr>
              <a:t>버튼</a:t>
            </a:r>
            <a:r>
              <a:rPr lang="ko-KR" altLang="en-US" dirty="0" smtClean="0">
                <a:sym typeface="Wingdings" panose="05000000000000000000" pitchFamily="2" charset="2"/>
              </a:rPr>
              <a:t>의 경우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en-US" altLang="ko-KR" b="1" dirty="0" err="1" smtClean="0">
                <a:sym typeface="Wingdings" panose="05000000000000000000" pitchFamily="2" charset="2"/>
              </a:rPr>
              <a:t>sendMessage</a:t>
            </a:r>
            <a:r>
              <a:rPr lang="en-US" altLang="ko-KR" b="1" dirty="0" smtClean="0">
                <a:sym typeface="Wingdings" panose="05000000000000000000" pitchFamily="2" charset="2"/>
              </a:rPr>
              <a:t>()</a:t>
            </a:r>
            <a:r>
              <a:rPr lang="ko-KR" altLang="en-US" dirty="0" smtClean="0">
                <a:sym typeface="Wingdings" panose="05000000000000000000" pitchFamily="2" charset="2"/>
              </a:rPr>
              <a:t>라고 합시다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그러면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이 메소드가 해야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할 작업은 다음과 같습니다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2"/>
            <a:r>
              <a:rPr lang="en-US" altLang="ko-KR" dirty="0" err="1" smtClean="0">
                <a:sym typeface="Wingdings" panose="05000000000000000000" pitchFamily="2" charset="2"/>
              </a:rPr>
              <a:t>editText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뷰의 입력된 </a:t>
            </a:r>
            <a:r>
              <a:rPr lang="en-US" altLang="ko-KR" dirty="0" smtClean="0">
                <a:sym typeface="Wingdings" panose="05000000000000000000" pitchFamily="2" charset="2"/>
              </a:rPr>
              <a:t>message </a:t>
            </a:r>
            <a:r>
              <a:rPr lang="ko-KR" altLang="en-US" dirty="0" smtClean="0">
                <a:sym typeface="Wingdings" panose="05000000000000000000" pitchFamily="2" charset="2"/>
              </a:rPr>
              <a:t>읽는다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  <a:r>
              <a:rPr lang="ko-KR" altLang="en-US" dirty="0" smtClean="0">
                <a:sym typeface="Wingdings" panose="05000000000000000000" pitchFamily="2" charset="2"/>
              </a:rPr>
              <a:t>읽어 온 </a:t>
            </a:r>
            <a:r>
              <a:rPr lang="en-US" altLang="ko-KR" dirty="0" smtClean="0">
                <a:sym typeface="Wingdings" panose="05000000000000000000" pitchFamily="2" charset="2"/>
              </a:rPr>
              <a:t>message</a:t>
            </a:r>
            <a:r>
              <a:rPr lang="ko-KR" altLang="en-US" dirty="0" smtClean="0">
                <a:sym typeface="Wingdings" panose="05000000000000000000" pitchFamily="2" charset="2"/>
              </a:rPr>
              <a:t>를 </a:t>
            </a:r>
            <a:r>
              <a:rPr lang="en-US" altLang="ko-KR" dirty="0" smtClean="0">
                <a:sym typeface="Wingdings" panose="05000000000000000000" pitchFamily="2" charset="2"/>
              </a:rPr>
              <a:t>textView</a:t>
            </a:r>
            <a:r>
              <a:rPr lang="ko-KR" altLang="en-US" dirty="0" smtClean="0">
                <a:sym typeface="Wingdings" panose="05000000000000000000" pitchFamily="2" charset="2"/>
              </a:rPr>
              <a:t>에 </a:t>
            </a:r>
            <a:r>
              <a:rPr lang="en-US" altLang="ko-KR" dirty="0" smtClean="0">
                <a:sym typeface="Wingdings" panose="05000000000000000000" pitchFamily="2" charset="2"/>
              </a:rPr>
              <a:t>text </a:t>
            </a:r>
            <a:r>
              <a:rPr lang="ko-KR" altLang="en-US" dirty="0" smtClean="0">
                <a:sym typeface="Wingdings" panose="05000000000000000000" pitchFamily="2" charset="2"/>
              </a:rPr>
              <a:t>속성에 설정한다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2"/>
            <a:r>
              <a:rPr lang="ko-KR" altLang="en-US" dirty="0" smtClean="0">
                <a:sym typeface="Wingdings" panose="05000000000000000000" pitchFamily="2" charset="2"/>
              </a:rPr>
              <a:t>그런데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en-US" altLang="ko-KR" dirty="0" err="1" smtClean="0">
                <a:sym typeface="Wingdings" panose="05000000000000000000" pitchFamily="2" charset="2"/>
              </a:rPr>
              <a:t>editText</a:t>
            </a:r>
            <a:r>
              <a:rPr lang="ko-KR" altLang="en-US" dirty="0" smtClean="0">
                <a:sym typeface="Wingdings" panose="05000000000000000000" pitchFamily="2" charset="2"/>
              </a:rPr>
              <a:t>에 입력된 </a:t>
            </a:r>
            <a:r>
              <a:rPr lang="en-US" altLang="ko-KR" dirty="0" smtClean="0">
                <a:sym typeface="Wingdings" panose="05000000000000000000" pitchFamily="2" charset="2"/>
              </a:rPr>
              <a:t>message</a:t>
            </a:r>
            <a:r>
              <a:rPr lang="ko-KR" altLang="en-US" dirty="0" smtClean="0">
                <a:sym typeface="Wingdings" panose="05000000000000000000" pitchFamily="2" charset="2"/>
              </a:rPr>
              <a:t>를 읽으려면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en-US" altLang="ko-KR" dirty="0" err="1" smtClean="0">
                <a:sym typeface="Wingdings" panose="05000000000000000000" pitchFamily="2" charset="2"/>
              </a:rPr>
              <a:t>editText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뷰의 메모리 주소</a:t>
            </a:r>
            <a:r>
              <a:rPr lang="en-US" altLang="ko-KR" dirty="0" smtClean="0">
                <a:sym typeface="Wingdings" panose="05000000000000000000" pitchFamily="2" charset="2"/>
              </a:rPr>
              <a:t>(ID)</a:t>
            </a:r>
            <a:r>
              <a:rPr lang="ko-KR" altLang="en-US" dirty="0" smtClean="0">
                <a:sym typeface="Wingdings" panose="05000000000000000000" pitchFamily="2" charset="2"/>
              </a:rPr>
              <a:t>를 </a:t>
            </a:r>
            <a:r>
              <a:rPr lang="ko-KR" altLang="en-US" dirty="0" smtClean="0">
                <a:sym typeface="Wingdings" panose="05000000000000000000" pitchFamily="2" charset="2"/>
              </a:rPr>
              <a:t>먼저 </a:t>
            </a:r>
            <a:r>
              <a:rPr lang="ko-KR" altLang="en-US" dirty="0" smtClean="0">
                <a:sym typeface="Wingdings" panose="05000000000000000000" pitchFamily="2" charset="2"/>
              </a:rPr>
              <a:t>알아야 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lvl="2"/>
            <a:r>
              <a:rPr lang="ko-KR" altLang="en-US" dirty="0" smtClean="0">
                <a:sym typeface="Wingdings" panose="05000000000000000000" pitchFamily="2" charset="2"/>
              </a:rPr>
              <a:t>그 </a:t>
            </a:r>
            <a:r>
              <a:rPr lang="en-US" altLang="ko-KR" dirty="0" smtClean="0">
                <a:sym typeface="Wingdings" panose="05000000000000000000" pitchFamily="2" charset="2"/>
              </a:rPr>
              <a:t>ID</a:t>
            </a:r>
            <a:r>
              <a:rPr lang="ko-KR" altLang="en-US" dirty="0" smtClean="0">
                <a:sym typeface="Wingdings" panose="05000000000000000000" pitchFamily="2" charset="2"/>
              </a:rPr>
              <a:t>는 </a:t>
            </a:r>
            <a:r>
              <a:rPr lang="en-US" altLang="ko-KR" dirty="0" smtClean="0">
                <a:sym typeface="Wingdings" panose="05000000000000000000" pitchFamily="2" charset="2"/>
              </a:rPr>
              <a:t>findViewById(</a:t>
            </a:r>
            <a:r>
              <a:rPr lang="en-US" altLang="ko-KR" dirty="0" err="1" smtClean="0">
                <a:sym typeface="Wingdings" panose="05000000000000000000" pitchFamily="2" charset="2"/>
              </a:rPr>
              <a:t>R.id.editText</a:t>
            </a:r>
            <a:r>
              <a:rPr lang="en-US" altLang="ko-KR" dirty="0" smtClean="0">
                <a:sym typeface="Wingdings" panose="05000000000000000000" pitchFamily="2" charset="2"/>
              </a:rPr>
              <a:t>)</a:t>
            </a:r>
            <a:r>
              <a:rPr lang="ko-KR" altLang="en-US" dirty="0" smtClean="0">
                <a:sym typeface="Wingdings" panose="05000000000000000000" pitchFamily="2" charset="2"/>
              </a:rPr>
              <a:t>함수로 찾아낼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98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055440" y="3140968"/>
            <a:ext cx="9217024" cy="23083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>
                <a:latin typeface="Consolas" panose="020B0609020204030204" pitchFamily="49" charset="0"/>
              </a:rPr>
              <a:t> </a:t>
            </a:r>
            <a:r>
              <a:rPr lang="en-US" altLang="ko-KR" dirty="0" smtClean="0">
                <a:latin typeface="Consolas" panose="020B0609020204030204" pitchFamily="49" charset="0"/>
              </a:rPr>
              <a:t>   // </a:t>
            </a:r>
            <a:r>
              <a:rPr lang="en-US" altLang="ko-KR" dirty="0">
                <a:latin typeface="Consolas" panose="020B0609020204030204" pitchFamily="49" charset="0"/>
              </a:rPr>
              <a:t>Called when the user taps the </a:t>
            </a:r>
            <a:r>
              <a:rPr lang="en-US" altLang="ko-KR" dirty="0" smtClean="0">
                <a:latin typeface="Consolas" panose="020B0609020204030204" pitchFamily="49" charset="0"/>
              </a:rPr>
              <a:t>[Send] </a:t>
            </a:r>
            <a:r>
              <a:rPr lang="en-US" altLang="ko-KR" dirty="0">
                <a:latin typeface="Consolas" panose="020B0609020204030204" pitchFamily="49" charset="0"/>
              </a:rPr>
              <a:t>button 1 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    public void </a:t>
            </a:r>
            <a:r>
              <a:rPr lang="en-US" altLang="ko-KR" dirty="0" err="1">
                <a:solidFill>
                  <a:srgbClr val="C00000"/>
                </a:solidFill>
                <a:latin typeface="Consolas" panose="020B0609020204030204" pitchFamily="49" charset="0"/>
              </a:rPr>
              <a:t>sendMessage</a:t>
            </a:r>
            <a:r>
              <a:rPr lang="en-US" altLang="ko-KR" dirty="0">
                <a:solidFill>
                  <a:srgbClr val="C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>
                <a:latin typeface="Consolas" panose="020B0609020204030204" pitchFamily="49" charset="0"/>
              </a:rPr>
              <a:t>View view) {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        EditText </a:t>
            </a:r>
            <a:r>
              <a:rPr lang="en-US" altLang="ko-KR" dirty="0" err="1">
                <a:latin typeface="Consolas" panose="020B0609020204030204" pitchFamily="49" charset="0"/>
              </a:rPr>
              <a:t>editText</a:t>
            </a:r>
            <a:r>
              <a:rPr lang="en-US" altLang="ko-KR" dirty="0">
                <a:latin typeface="Consolas" panose="020B0609020204030204" pitchFamily="49" charset="0"/>
              </a:rPr>
              <a:t> = (EditText) findViewById(</a:t>
            </a:r>
            <a:r>
              <a:rPr lang="en-US" altLang="ko-KR" b="1" dirty="0" err="1">
                <a:solidFill>
                  <a:srgbClr val="C00000"/>
                </a:solidFill>
                <a:latin typeface="Consolas" panose="020B0609020204030204" pitchFamily="49" charset="0"/>
              </a:rPr>
              <a:t>R.id.editText</a:t>
            </a:r>
            <a:r>
              <a:rPr lang="en-US" altLang="ko-KR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        String message = </a:t>
            </a:r>
            <a:r>
              <a:rPr lang="en-US" altLang="ko-KR" b="1" dirty="0" err="1">
                <a:latin typeface="Consolas" panose="020B0609020204030204" pitchFamily="49" charset="0"/>
              </a:rPr>
              <a:t>editText.getText</a:t>
            </a:r>
            <a:r>
              <a:rPr lang="en-US" altLang="ko-KR" b="1" dirty="0">
                <a:latin typeface="Consolas" panose="020B0609020204030204" pitchFamily="49" charset="0"/>
              </a:rPr>
              <a:t>()</a:t>
            </a:r>
            <a:r>
              <a:rPr lang="en-US" altLang="ko-KR" dirty="0">
                <a:latin typeface="Consolas" panose="020B0609020204030204" pitchFamily="49" charset="0"/>
              </a:rPr>
              <a:t>.toString();</a:t>
            </a:r>
          </a:p>
          <a:p>
            <a:endParaRPr lang="en-US" altLang="ko-KR" dirty="0">
              <a:latin typeface="Consolas" panose="020B0609020204030204" pitchFamily="49" charset="0"/>
            </a:endParaRPr>
          </a:p>
          <a:p>
            <a:r>
              <a:rPr lang="en-US" altLang="ko-KR" dirty="0">
                <a:latin typeface="Consolas" panose="020B0609020204030204" pitchFamily="49" charset="0"/>
              </a:rPr>
              <a:t>        TextView </a:t>
            </a:r>
            <a:r>
              <a:rPr lang="en-US" altLang="ko-KR" dirty="0" err="1">
                <a:latin typeface="Consolas" panose="020B0609020204030204" pitchFamily="49" charset="0"/>
              </a:rPr>
              <a:t>textView</a:t>
            </a:r>
            <a:r>
              <a:rPr lang="en-US" altLang="ko-KR" dirty="0">
                <a:latin typeface="Consolas" panose="020B0609020204030204" pitchFamily="49" charset="0"/>
              </a:rPr>
              <a:t> = (TextView) findViewById(</a:t>
            </a:r>
            <a:r>
              <a:rPr lang="en-US" altLang="ko-KR" b="1" dirty="0" err="1">
                <a:solidFill>
                  <a:srgbClr val="C00000"/>
                </a:solidFill>
                <a:latin typeface="Consolas" panose="020B0609020204030204" pitchFamily="49" charset="0"/>
              </a:rPr>
              <a:t>R.id.textView</a:t>
            </a:r>
            <a:r>
              <a:rPr lang="en-US" altLang="ko-KR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        textView.setText(message);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    }</a:t>
            </a:r>
            <a:endParaRPr lang="ko-KR" alt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7380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Joy012xConstraintLayout: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간단한 사용자 인터페이스 구성하기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>
                <a:sym typeface="Wingdings" panose="05000000000000000000" pitchFamily="2" charset="2"/>
              </a:rPr>
              <a:t>Step 2(</a:t>
            </a:r>
            <a:r>
              <a:rPr lang="ko-KR" altLang="en-US" dirty="0" smtClean="0">
                <a:sym typeface="Wingdings" panose="05000000000000000000" pitchFamily="2" charset="2"/>
              </a:rPr>
              <a:t>계속</a:t>
            </a:r>
            <a:r>
              <a:rPr lang="en-US" altLang="ko-KR" dirty="0" smtClean="0">
                <a:sym typeface="Wingdings" panose="05000000000000000000" pitchFamily="2" charset="2"/>
              </a:rPr>
              <a:t>): onClick </a:t>
            </a:r>
            <a:r>
              <a:rPr lang="ko-KR" altLang="en-US" dirty="0" smtClean="0">
                <a:sym typeface="Wingdings" panose="05000000000000000000" pitchFamily="2" charset="2"/>
              </a:rPr>
              <a:t>이벤트 발생시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호출할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메소드의</a:t>
            </a:r>
            <a:r>
              <a:rPr lang="ko-KR" altLang="en-US" dirty="0" smtClean="0">
                <a:sym typeface="Wingdings" panose="05000000000000000000" pitchFamily="2" charset="2"/>
              </a:rPr>
              <a:t> 구현 </a:t>
            </a: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99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100" y="1196752"/>
            <a:ext cx="7132938" cy="438188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4007768" y="4607166"/>
            <a:ext cx="7693444" cy="21236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</a:rPr>
              <a:t> </a:t>
            </a:r>
            <a:r>
              <a:rPr lang="en-US" altLang="ko-KR" sz="1600" dirty="0" smtClean="0">
                <a:latin typeface="Consolas" panose="020B0609020204030204" pitchFamily="49" charset="0"/>
              </a:rPr>
              <a:t>   // </a:t>
            </a:r>
            <a:r>
              <a:rPr lang="en-US" altLang="ko-KR" sz="1600" dirty="0">
                <a:latin typeface="Consolas" panose="020B0609020204030204" pitchFamily="49" charset="0"/>
              </a:rPr>
              <a:t>Called when the user taps the </a:t>
            </a:r>
            <a:r>
              <a:rPr lang="en-US" altLang="ko-KR" sz="1600" dirty="0" smtClean="0">
                <a:latin typeface="Consolas" panose="020B0609020204030204" pitchFamily="49" charset="0"/>
              </a:rPr>
              <a:t>[Send] </a:t>
            </a:r>
            <a:r>
              <a:rPr lang="en-US" altLang="ko-KR" sz="1600" dirty="0">
                <a:latin typeface="Consolas" panose="020B0609020204030204" pitchFamily="49" charset="0"/>
              </a:rPr>
              <a:t>button 1 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public void </a:t>
            </a:r>
            <a:r>
              <a:rPr lang="en-US" altLang="ko-KR" sz="1600" dirty="0" err="1">
                <a:solidFill>
                  <a:srgbClr val="C00000"/>
                </a:solidFill>
                <a:latin typeface="Consolas" panose="020B0609020204030204" pitchFamily="49" charset="0"/>
              </a:rPr>
              <a:t>sendMessage</a:t>
            </a:r>
            <a:r>
              <a:rPr lang="en-US" altLang="ko-KR" sz="1600" dirty="0">
                <a:solidFill>
                  <a:srgbClr val="C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 dirty="0">
                <a:latin typeface="Consolas" panose="020B0609020204030204" pitchFamily="49" charset="0"/>
              </a:rPr>
              <a:t>View view)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EditText </a:t>
            </a:r>
            <a:r>
              <a:rPr lang="en-US" altLang="ko-KR" sz="1600" dirty="0" err="1">
                <a:latin typeface="Consolas" panose="020B0609020204030204" pitchFamily="49" charset="0"/>
              </a:rPr>
              <a:t>editText</a:t>
            </a:r>
            <a:r>
              <a:rPr lang="en-US" altLang="ko-KR" sz="1600" dirty="0">
                <a:latin typeface="Consolas" panose="020B0609020204030204" pitchFamily="49" charset="0"/>
              </a:rPr>
              <a:t> = (EditText) findViewById(</a:t>
            </a:r>
            <a:r>
              <a:rPr lang="en-US" altLang="ko-KR" sz="1600" b="1" dirty="0" err="1">
                <a:solidFill>
                  <a:srgbClr val="C00000"/>
                </a:solidFill>
                <a:latin typeface="Consolas" panose="020B0609020204030204" pitchFamily="49" charset="0"/>
              </a:rPr>
              <a:t>R.id.editText</a:t>
            </a:r>
            <a:r>
              <a:rPr lang="en-US" altLang="ko-KR" sz="16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String message = </a:t>
            </a:r>
            <a:r>
              <a:rPr lang="en-US" altLang="ko-KR" sz="1600" b="1" dirty="0" err="1">
                <a:latin typeface="Consolas" panose="020B0609020204030204" pitchFamily="49" charset="0"/>
              </a:rPr>
              <a:t>editText.getText</a:t>
            </a:r>
            <a:r>
              <a:rPr lang="en-US" altLang="ko-KR" sz="1600" b="1" dirty="0">
                <a:latin typeface="Consolas" panose="020B0609020204030204" pitchFamily="49" charset="0"/>
              </a:rPr>
              <a:t>()</a:t>
            </a:r>
            <a:r>
              <a:rPr lang="en-US" altLang="ko-KR" sz="1600" dirty="0">
                <a:latin typeface="Consolas" panose="020B0609020204030204" pitchFamily="49" charset="0"/>
              </a:rPr>
              <a:t>.toString();</a:t>
            </a: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TextView </a:t>
            </a:r>
            <a:r>
              <a:rPr lang="en-US" altLang="ko-KR" sz="1600" dirty="0" err="1">
                <a:latin typeface="Consolas" panose="020B0609020204030204" pitchFamily="49" charset="0"/>
              </a:rPr>
              <a:t>textView</a:t>
            </a:r>
            <a:r>
              <a:rPr lang="en-US" altLang="ko-KR" sz="1600" dirty="0">
                <a:latin typeface="Consolas" panose="020B0609020204030204" pitchFamily="49" charset="0"/>
              </a:rPr>
              <a:t> = (TextView) findViewById(</a:t>
            </a:r>
            <a:r>
              <a:rPr lang="en-US" altLang="ko-KR" sz="1600" b="1" dirty="0" err="1">
                <a:solidFill>
                  <a:srgbClr val="C00000"/>
                </a:solidFill>
                <a:latin typeface="Consolas" panose="020B0609020204030204" pitchFamily="49" charset="0"/>
              </a:rPr>
              <a:t>R.id.textView</a:t>
            </a:r>
            <a:r>
              <a:rPr lang="en-US" altLang="ko-KR" sz="16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textView.setText(message);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}</a:t>
            </a:r>
            <a:endParaRPr lang="ko-KR" altLang="en-US" sz="1600" dirty="0">
              <a:latin typeface="Consolas" panose="020B0609020204030204" pitchFamily="49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655840" y="4005064"/>
            <a:ext cx="3096344" cy="24206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453100" y="2420888"/>
            <a:ext cx="18309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err="1">
                <a:solidFill>
                  <a:srgbClr val="C00000"/>
                </a:solidFill>
                <a:latin typeface="Consolas" panose="020B0609020204030204" pitchFamily="49" charset="0"/>
              </a:rPr>
              <a:t>R.id.editText</a:t>
            </a:r>
            <a:endParaRPr lang="ko-KR" altLang="en-US" b="1" dirty="0">
              <a:solidFill>
                <a:srgbClr val="C00000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453100" y="4607166"/>
            <a:ext cx="18309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err="1" smtClean="0">
                <a:solidFill>
                  <a:srgbClr val="C00000"/>
                </a:solidFill>
                <a:latin typeface="Consolas" panose="020B0609020204030204" pitchFamily="49" charset="0"/>
              </a:rPr>
              <a:t>R.id.textView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1127448" y="2867895"/>
            <a:ext cx="24641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err="1" smtClean="0">
                <a:solidFill>
                  <a:srgbClr val="C00000"/>
                </a:solidFill>
                <a:latin typeface="Consolas" panose="020B0609020204030204" pitchFamily="49" charset="0"/>
              </a:rPr>
              <a:t>editText.getText</a:t>
            </a:r>
            <a:r>
              <a:rPr lang="en-US" altLang="ko-KR" b="1" dirty="0" smtClean="0">
                <a:solidFill>
                  <a:srgbClr val="C00000"/>
                </a:solidFill>
                <a:latin typeface="Consolas" panose="020B0609020204030204" pitchFamily="49" charset="0"/>
              </a:rPr>
              <a:t>()</a:t>
            </a:r>
            <a:endParaRPr lang="ko-KR" altLang="en-US" b="1" dirty="0">
              <a:solidFill>
                <a:srgbClr val="C00000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127448" y="5393966"/>
            <a:ext cx="24641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smtClean="0">
                <a:solidFill>
                  <a:srgbClr val="C00000"/>
                </a:solidFill>
                <a:latin typeface="Consolas" panose="020B0609020204030204" pitchFamily="49" charset="0"/>
              </a:rPr>
              <a:t>textView.setText()</a:t>
            </a:r>
            <a:endParaRPr lang="ko-KR" altLang="en-US" b="1" dirty="0">
              <a:solidFill>
                <a:srgbClr val="C0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9421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고려청자">
  <a:themeElements>
    <a:clrScheme name="고려청자">
      <a:dk1>
        <a:sysClr val="windowText" lastClr="000000"/>
      </a:dk1>
      <a:lt1>
        <a:sysClr val="window" lastClr="FFFFFF"/>
      </a:lt1>
      <a:dk2>
        <a:srgbClr val="005466"/>
      </a:dk2>
      <a:lt2>
        <a:srgbClr val="D9F3F4"/>
      </a:lt2>
      <a:accent1>
        <a:srgbClr val="3F949A"/>
      </a:accent1>
      <a:accent2>
        <a:srgbClr val="4764B0"/>
      </a:accent2>
      <a:accent3>
        <a:srgbClr val="4FADD1"/>
      </a:accent3>
      <a:accent4>
        <a:srgbClr val="85B692"/>
      </a:accent4>
      <a:accent5>
        <a:srgbClr val="6B94E2"/>
      </a:accent5>
      <a:accent6>
        <a:srgbClr val="819BAB"/>
      </a:accent6>
      <a:hlink>
        <a:srgbClr val="7C0808"/>
      </a:hlink>
      <a:folHlink>
        <a:srgbClr val="0D356F"/>
      </a:folHlink>
    </a:clrScheme>
    <a:fontScheme name="사용자 지정 1">
      <a:majorFont>
        <a:latin typeface="Arial Rounded MT Bold"/>
        <a:ea typeface="나눔고딕 ExtraBold"/>
        <a:cs typeface=""/>
      </a:majorFont>
      <a:minorFont>
        <a:latin typeface="Century Gothic"/>
        <a:ea typeface="나눔고딕"/>
        <a:cs typeface=""/>
      </a:minorFont>
    </a:fontScheme>
    <a:fmtScheme name="고려청자">
      <a:fillStyleLst>
        <a:solidFill>
          <a:schemeClr val="phClr">
            <a:tint val="100000"/>
            <a:shade val="100000"/>
            <a:hueMod val="100000"/>
            <a:satMod val="100000"/>
          </a:schemeClr>
        </a:solidFill>
        <a:gradFill rotWithShape="1">
          <a:gsLst>
            <a:gs pos="0">
              <a:schemeClr val="phClr">
                <a:tint val="30000"/>
                <a:shade val="100000"/>
                <a:hueMod val="100000"/>
                <a:satMod val="100000"/>
              </a:schemeClr>
            </a:gs>
            <a:gs pos="100000">
              <a:schemeClr val="phClr">
                <a:tint val="100000"/>
                <a:shade val="100000"/>
                <a:hueMod val="100000"/>
                <a:satMod val="100000"/>
              </a:schemeClr>
            </a:gs>
          </a:gsLst>
          <a:lin ang="2700000" scaled="1"/>
        </a:gradFill>
        <a:gradFill rotWithShape="1">
          <a:gsLst>
            <a:gs pos="0">
              <a:schemeClr val="phClr">
                <a:tint val="100000"/>
                <a:shade val="60000"/>
                <a:hueMod val="100000"/>
                <a:satMod val="100000"/>
              </a:schemeClr>
            </a:gs>
            <a:gs pos="100000">
              <a:schemeClr val="phClr">
                <a:tint val="100000"/>
                <a:shade val="100000"/>
                <a:hueMod val="100000"/>
                <a:satMod val="100000"/>
              </a:schemeClr>
            </a:gs>
          </a:gsLst>
          <a:lin ang="3780000" scaled="1"/>
        </a:gradFill>
      </a:fillStyleLst>
      <a:lnStyleLst>
        <a:ln w="31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8100" dir="2700000" algn="tl">
              <a:srgbClr val="000000">
                <a:alpha val="43137"/>
              </a:srgbClr>
            </a:outerShdw>
          </a:effectLst>
        </a:effectStyle>
        <a:effectStyle>
          <a:effectLst>
            <a:outerShdw blurRad="38100" dist="38100" dir="3000000" algn="tl">
              <a:srgbClr val="000000">
                <a:alpha val="45490"/>
              </a:srgbClr>
            </a:outerShdw>
          </a:effectLst>
          <a:scene3d>
            <a:camera prst="orthographicFront" fov="0">
              <a:rot lat="0" lon="0" rev="0"/>
            </a:camera>
            <a:lightRig rig="twoPt" dir="t">
              <a:rot lat="0" lon="0" rev="5100000"/>
            </a:lightRig>
          </a:scene3d>
          <a:sp3d contourW="12700" prstMaterial="plastic">
            <a:bevelT w="50800" h="63500"/>
            <a:contourClr>
              <a:srgbClr val="000000">
                <a:alpha val="35294"/>
              </a:srgbClr>
            </a:contourClr>
          </a:sp3d>
        </a:effectStyle>
        <a:effectStyle>
          <a:effectLst>
            <a:outerShdw blurRad="63500" dist="63500" dir="3000000" algn="tl">
              <a:srgbClr val="000000">
                <a:alpha val="50196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18600000"/>
            </a:lightRig>
          </a:scene3d>
          <a:sp3d prstMaterial="plastic">
            <a:bevelT w="101600" h="63500"/>
            <a:contourClr>
              <a:srgbClr val="000000">
                <a:alpha val="40784"/>
              </a:srgbClr>
            </a:contourClr>
          </a:sp3d>
        </a:effectStyle>
      </a:effectStyleLst>
      <a:bgFillStyleLst>
        <a:solidFill>
          <a:schemeClr val="phClr">
            <a:tint val="100000"/>
            <a:shade val="100000"/>
            <a:hueMod val="100000"/>
            <a:satMod val="100000"/>
          </a:schemeClr>
        </a:solidFill>
        <a:gradFill rotWithShape="1">
          <a:gsLst>
            <a:gs pos="0">
              <a:schemeClr val="phClr">
                <a:tint val="85000"/>
                <a:shade val="100000"/>
                <a:hueMod val="100000"/>
                <a:satMod val="100000"/>
              </a:schemeClr>
            </a:gs>
            <a:gs pos="20000">
              <a:schemeClr val="phClr">
                <a:tint val="100000"/>
                <a:shade val="75000"/>
                <a:hueMod val="100000"/>
                <a:satMod val="100000"/>
              </a:schemeClr>
            </a:gs>
            <a:gs pos="55000">
              <a:schemeClr val="phClr">
                <a:tint val="97000"/>
                <a:shade val="100000"/>
                <a:hueMod val="100000"/>
                <a:satMod val="100000"/>
              </a:schemeClr>
            </a:gs>
            <a:gs pos="85000">
              <a:schemeClr val="phClr">
                <a:tint val="100000"/>
                <a:shade val="65000"/>
                <a:hueMod val="100000"/>
                <a:satMod val="100000"/>
              </a:schemeClr>
            </a:gs>
          </a:gsLst>
          <a:lin ang="2700000" scaled="1"/>
        </a:gradFill>
        <a:blipFill>
          <a:blip xmlns:r="http://schemas.openxmlformats.org/officeDocument/2006/relationships" r:embed="rId1">
            <a:duotone>
              <a:schemeClr val="phClr">
                <a:tint val="0"/>
                <a:shade val="50000"/>
                <a:hueMod val="100000"/>
                <a:satMod val="100000"/>
              </a:schemeClr>
              <a:schemeClr val="phClr">
                <a:tint val="100000"/>
                <a:shade val="100000"/>
                <a:hueMod val="100000"/>
                <a:satMod val="100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Crane</Template>
  <TotalTime>17420</TotalTime>
  <Words>8123</Words>
  <Application>Microsoft Office PowerPoint</Application>
  <PresentationFormat>와이드스크린</PresentationFormat>
  <Paragraphs>1086</Paragraphs>
  <Slides>99</Slides>
  <Notes>59</Notes>
  <HiddenSlides>4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99</vt:i4>
      </vt:variant>
    </vt:vector>
  </HeadingPairs>
  <TitlesOfParts>
    <vt:vector size="111" baseType="lpstr">
      <vt:lpstr>나눔고딕</vt:lpstr>
      <vt:lpstr>나눔고딕 ExtraBold</vt:lpstr>
      <vt:lpstr>맑은 고딕</vt:lpstr>
      <vt:lpstr>Arial</vt:lpstr>
      <vt:lpstr>Arial Rounded MT Bold</vt:lpstr>
      <vt:lpstr>Candara</vt:lpstr>
      <vt:lpstr>Century Gothic</vt:lpstr>
      <vt:lpstr>Consolas</vt:lpstr>
      <vt:lpstr>Helvetica</vt:lpstr>
      <vt:lpstr>Wingdings</vt:lpstr>
      <vt:lpstr>Wingdings 2</vt:lpstr>
      <vt:lpstr>고려청자</vt:lpstr>
      <vt:lpstr>PowerPoint 프레젠테이션</vt:lpstr>
      <vt:lpstr>01 안드로이드 스튜디오(안스)</vt:lpstr>
      <vt:lpstr>01-1 안스 제대로 익히기 – 최신 버전인지 확인하기</vt:lpstr>
      <vt:lpstr>01-1 안스 제대로 익히기 – 새 프로젝트 만들기</vt:lpstr>
      <vt:lpstr>01-1 안스 제대로 익히기 – 새 프로젝트 만들기</vt:lpstr>
      <vt:lpstr>01-1 안스 제대로 익히기 – 창의 구성과 기능 알아보기</vt:lpstr>
      <vt:lpstr>01-1 안스 제대로 익히기 – 창의 구성과 기능 알아보기</vt:lpstr>
      <vt:lpstr>01-1 안스 제대로 익히기 – 창의 구성과 기능 알아보기</vt:lpstr>
      <vt:lpstr>01-1 안스 제대로 익히기 – 창의 구성과 기능 알아보기</vt:lpstr>
      <vt:lpstr>01-1 안스 제대로 익히기 – 창의 구성과 기능 알아보기</vt:lpstr>
      <vt:lpstr>01-1 안스 제대로 익히기 – 창의 구성과 기능 알아보기</vt:lpstr>
      <vt:lpstr>01-1 안스 제대로 익히기 – 코드 편집기 살펴보기</vt:lpstr>
      <vt:lpstr>01-1 안스 제대로 익히기 – 코드 편집기 살펴보기</vt:lpstr>
      <vt:lpstr>01-1 안스 제대로 익히기 – 코드 편집기 살펴보기</vt:lpstr>
      <vt:lpstr>01-1 안스 제대로 익히기 – 코드 편집기 살펴보기</vt:lpstr>
      <vt:lpstr>01-1 안스 제대로 익히기 – 코드 편집기 살펴보기</vt:lpstr>
      <vt:lpstr>01-1 안스 제대로 익히기 – 코드 편집기 살펴보기</vt:lpstr>
      <vt:lpstr>01-1 안스 제대로 익히기 – 코드 편집기 살펴보기</vt:lpstr>
      <vt:lpstr>01-1 안스 제대로 익히기 – 코드 편집기 살펴보기</vt:lpstr>
      <vt:lpstr>01-1 안스 제대로 익히기 – 코드 편집기 살펴보기</vt:lpstr>
      <vt:lpstr>01-1 안스 제대로 익히기 – 디자이너 도구(Designer Tool) 자세히 살펴보기</vt:lpstr>
      <vt:lpstr>01-1 안스 제대로 익히기 – 디자이너 도구(Designer Tool) 자세히 살펴보기</vt:lpstr>
      <vt:lpstr>01-1 안스 제대로 익히기 – 디자이너 도구(Designer Tool) 자세히 살펴보기</vt:lpstr>
      <vt:lpstr>01-1 안스 제대로 익히기 – 연습문제</vt:lpstr>
      <vt:lpstr>01-1 안스 제대로 익히기 – 연습문제</vt:lpstr>
      <vt:lpstr>01-1 안스 제대로 익히기 – 연습문제</vt:lpstr>
      <vt:lpstr>01-1 안스 제대로 익히기 – 연습문제</vt:lpstr>
      <vt:lpstr>01-1 안스 제대로 익히기 – 연습문제</vt:lpstr>
      <vt:lpstr>01-2 안스 제대로 익히기 – 뷰(View)와 뷰의 크기 속성 이해하기</vt:lpstr>
      <vt:lpstr>01-2 안스 제대로 익히기 – 뷰(View)와 뷰의 크기 속성 이해하기</vt:lpstr>
      <vt:lpstr>01-2 안스 제대로 익히기 – 뷰(View)와 뷰의 크기 속성 이해하기</vt:lpstr>
      <vt:lpstr>01-2 안스 제대로 익히기 – 뷰(View)와 뷰의 크기 속성 이해하기</vt:lpstr>
      <vt:lpstr>01-2 안스 제대로 익히기 – 뷰(View)와 뷰의 크기 속성 이해하기</vt:lpstr>
      <vt:lpstr>01-3 안스 제대로 익히기 – 레이아웃 기초 익히기</vt:lpstr>
      <vt:lpstr>01-3 안스 제대로 익히기 – 레이아웃 기초 익히기</vt:lpstr>
      <vt:lpstr>01-3 안스 제대로 익히기 – 레이아웃 기초 익히기</vt:lpstr>
      <vt:lpstr>01-3 안스 제대로 익히기 – 레이아웃 기초 익히기</vt:lpstr>
      <vt:lpstr>01-3 안스 제대로 익히기 – 레이아웃 기초 익히기</vt:lpstr>
      <vt:lpstr>01-3 안스 제대로 익히기 – 레이아웃 기초 익히기</vt:lpstr>
      <vt:lpstr>01-3 안스 제대로 익히기 – 레이아웃 기초 익히기</vt:lpstr>
      <vt:lpstr>01-3 안스 제대로 익히기 – 레이아웃 기초 익히기</vt:lpstr>
      <vt:lpstr>01-3 안스 제대로 익히기 – 레이아웃 기초 익히기 실습</vt:lpstr>
      <vt:lpstr>01-3 안스 제대로 익히기 – 레이아웃 기초 익히기 실습</vt:lpstr>
      <vt:lpstr>01-3 안스 제대로 익히기 – 레이아웃 기초 익히기 실습</vt:lpstr>
      <vt:lpstr>01-3 안스 제대로 익히기 – 레이아웃 기초 익히기 실습</vt:lpstr>
      <vt:lpstr>01-3 안스 제대로 익히기 – 레이아웃 기초 익히기 실습</vt:lpstr>
      <vt:lpstr>01-3 안스 제대로 익히기 – 레이아웃 기초 익히기 실습</vt:lpstr>
      <vt:lpstr>01-3 안스 제대로 익히기 – 레이아웃 기초 익히기 실습</vt:lpstr>
      <vt:lpstr>01-3 안스 제대로 익히기 – 레이아웃 기초 익히기 실습</vt:lpstr>
      <vt:lpstr>01-3 안스 제대로 익히기 – 레이아웃 기초 익히기 실습</vt:lpstr>
      <vt:lpstr>01-3 안스 제대로 익히기 – 레이아웃 연습문제</vt:lpstr>
      <vt:lpstr>01-3 안스 제대로 익히기 – 레이아웃 연습문제</vt:lpstr>
      <vt:lpstr>01-3 안스 제대로 익히기 – 레이아웃 연습문제</vt:lpstr>
      <vt:lpstr>01-3 안스 제대로 익히기 – 레이아웃 연습문제</vt:lpstr>
      <vt:lpstr>01-3 안스 제대로 익히기 – 레이아웃 연습문제</vt:lpstr>
      <vt:lpstr>01-3 안스 제대로 익히기 – 레이아웃 연습문제</vt:lpstr>
      <vt:lpstr>01-3 안스 제대로 익히기 – 레이아웃 연습문제</vt:lpstr>
      <vt:lpstr>01-3 안스 제대로 익히기 – 레이아웃 연습문제</vt:lpstr>
      <vt:lpstr>01-3 안스 제대로 익히기 – 레이아웃 연습문제</vt:lpstr>
      <vt:lpstr>01-3 안스 제대로 익히기 – 레이아웃 연습문제</vt:lpstr>
      <vt:lpstr>01-3 안스 제대로 익히기 – 레이아웃 연습문제</vt:lpstr>
      <vt:lpstr>01-3 안스 제대로 익히기 – 레이아웃 기초 익히기 실습</vt:lpstr>
      <vt:lpstr>01-3 안스 제대로 익히기 – 레이아웃 기초 익히기 실습</vt:lpstr>
      <vt:lpstr>01-3 안스 제대로 익히기 – 레이아웃 기초 익히기 실습</vt:lpstr>
      <vt:lpstr>01-3 안스 제대로 익히기 – 레이아웃 기초 익히기 실습</vt:lpstr>
      <vt:lpstr>01-3 안스 제대로 익히기 – 레이아웃 기초 익히기 실습</vt:lpstr>
      <vt:lpstr>01-3 안스 제대로 익히기 – 레이아웃 기초 익히기 실습</vt:lpstr>
      <vt:lpstr>01-3 안스 제대로 익히기 – 레이아웃 기초 익히기 실습</vt:lpstr>
      <vt:lpstr>01-3 안스 제대로 익히기 – 레이아웃 기초 익히기 실습</vt:lpstr>
      <vt:lpstr>01-3 안스 제대로 익히기 – 레이아웃 기초 익히기 실습</vt:lpstr>
      <vt:lpstr>01-3 안스 제대로 익히기 – 레이아웃 기초 익히기 실습</vt:lpstr>
      <vt:lpstr>01-3 안스 제대로 익히기 – 레이아웃 기초 익히기 실습</vt:lpstr>
      <vt:lpstr>01-3 안스 제대로 익히기 – 레이아웃 기초 익히기 실습</vt:lpstr>
      <vt:lpstr>01-3 안스 제대로 익히기 – 레이아웃 기초 익히기 퀴즈</vt:lpstr>
      <vt:lpstr>01-3 안스 제대로 익히기 – 레이아웃 기초 익히기 퀴즈</vt:lpstr>
      <vt:lpstr>01-3 안스 제대로 익히기 – 레이아웃 기초 익히기 실습</vt:lpstr>
      <vt:lpstr>01-3 안스 제대로 익히기 – 레이아웃 기초 익히기 실습</vt:lpstr>
      <vt:lpstr>01-3 안스 제대로 익히기 – 레이아웃 기초 익히기 실습</vt:lpstr>
      <vt:lpstr>01-3 안스 제대로 익히기 – 레이아웃 기초 익히기 실습</vt:lpstr>
      <vt:lpstr>01-3 안스 제대로 익히기 – 파일이 저장되는 위치…</vt:lpstr>
      <vt:lpstr>Joy011Layout: 위, 아래, 중앙의 공간을 차지하는 화면 구성하기</vt:lpstr>
      <vt:lpstr>Joy011Layout: 위, 아래, 중앙의 공간을 차지하는 화면 구성하기</vt:lpstr>
      <vt:lpstr>Joy011Layout: 위, 아래, 중앙의 공간을 차지하는 화면 구성하기</vt:lpstr>
      <vt:lpstr>Joy011Layout: 위, 아래, 중앙의 공간을 차지하는 화면 구성하기</vt:lpstr>
      <vt:lpstr>Joy011Layout: 위, 아래, 중앙의 공간을 차지하는 화면 구성하기</vt:lpstr>
      <vt:lpstr>Joy011Layout: 위, 아래, 중앙의 공간을 차지하는 화면 구성하기</vt:lpstr>
      <vt:lpstr>Joy011Layout: 위, 아래, 중앙의 공간을 차지하는 화면 구성하기</vt:lpstr>
      <vt:lpstr>Joy011Layout: 위, 아래, 중앙의 공간을 차지하는 화면 구성하기</vt:lpstr>
      <vt:lpstr>Joy011Layout: 위, 아래, 중앙의 공간을 차지하는 화면 구성하기</vt:lpstr>
      <vt:lpstr>Joy011Layout: 위, 아래, 중앙의 공간을 차지하는 화면 구성하기</vt:lpstr>
      <vt:lpstr>Joy012ConstraintLayout: 간단한 사용자 인터페이스 구성하기</vt:lpstr>
      <vt:lpstr>Joy012ConstraintLayout: 간단한 사용자 인터페이스 구성하기</vt:lpstr>
      <vt:lpstr>Joy012ConstraintLayout: 간단한 사용자 인터페이스 구성하기</vt:lpstr>
      <vt:lpstr>Joy012ConstraintLayout: 간단한 사용자 인터페이스 구성하기</vt:lpstr>
      <vt:lpstr>Joy012ConstraintLayout: 간단한 사용자 인터페이스 구성하기</vt:lpstr>
      <vt:lpstr>Joy012ConstraintLayout: 간단한 사용자 인터페이스 구성하기</vt:lpstr>
      <vt:lpstr>Joy012xConstraintLayout: 간단한 사용자 인터페이스 구성하기</vt:lpstr>
      <vt:lpstr>Joy012xConstraintLayout: 간단한 사용자 인터페이스 구성하기</vt:lpstr>
      <vt:lpstr>Joy012xConstraintLayout: 간단한 사용자 인터페이스 구성하기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kys</dc:creator>
  <cp:lastModifiedBy>김 영섭</cp:lastModifiedBy>
  <cp:revision>1048</cp:revision>
  <dcterms:created xsi:type="dcterms:W3CDTF">2014-02-12T09:15:05Z</dcterms:created>
  <dcterms:modified xsi:type="dcterms:W3CDTF">2021-07-20T14:24:46Z</dcterms:modified>
</cp:coreProperties>
</file>